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45" r:id="rId4"/>
  </p:sldMasterIdLst>
  <p:notesMasterIdLst>
    <p:notesMasterId r:id="rId66"/>
  </p:notesMasterIdLst>
  <p:handoutMasterIdLst>
    <p:handoutMasterId r:id="rId67"/>
  </p:handoutMasterIdLst>
  <p:sldIdLst>
    <p:sldId id="3829" r:id="rId5"/>
    <p:sldId id="3848" r:id="rId6"/>
    <p:sldId id="3831" r:id="rId7"/>
    <p:sldId id="3849" r:id="rId8"/>
    <p:sldId id="3744" r:id="rId9"/>
    <p:sldId id="3752" r:id="rId10"/>
    <p:sldId id="3319" r:id="rId11"/>
    <p:sldId id="3674" r:id="rId12"/>
    <p:sldId id="3444" r:id="rId13"/>
    <p:sldId id="2280" r:id="rId14"/>
    <p:sldId id="1322" r:id="rId15"/>
    <p:sldId id="3354" r:id="rId16"/>
    <p:sldId id="3540" r:id="rId17"/>
    <p:sldId id="3443" r:id="rId18"/>
    <p:sldId id="3660" r:id="rId19"/>
    <p:sldId id="3621" r:id="rId20"/>
    <p:sldId id="3724" r:id="rId21"/>
    <p:sldId id="3822" r:id="rId22"/>
    <p:sldId id="3823" r:id="rId23"/>
    <p:sldId id="3783" r:id="rId24"/>
    <p:sldId id="3845" r:id="rId25"/>
    <p:sldId id="3793" r:id="rId26"/>
    <p:sldId id="2261" r:id="rId27"/>
    <p:sldId id="3794" r:id="rId28"/>
    <p:sldId id="2260" r:id="rId29"/>
    <p:sldId id="3732" r:id="rId30"/>
    <p:sldId id="3784" r:id="rId31"/>
    <p:sldId id="3801" r:id="rId32"/>
    <p:sldId id="3832" r:id="rId33"/>
    <p:sldId id="3814" r:id="rId34"/>
    <p:sldId id="3813" r:id="rId35"/>
    <p:sldId id="2281" r:id="rId36"/>
    <p:sldId id="3727" r:id="rId37"/>
    <p:sldId id="3852" r:id="rId38"/>
    <p:sldId id="3811" r:id="rId39"/>
    <p:sldId id="3854" r:id="rId40"/>
    <p:sldId id="3816" r:id="rId41"/>
    <p:sldId id="3815" r:id="rId42"/>
    <p:sldId id="364" r:id="rId43"/>
    <p:sldId id="3741" r:id="rId44"/>
    <p:sldId id="3834" r:id="rId45"/>
    <p:sldId id="3833" r:id="rId46"/>
    <p:sldId id="3835" r:id="rId47"/>
    <p:sldId id="3838" r:id="rId48"/>
    <p:sldId id="3839" r:id="rId49"/>
    <p:sldId id="3843" r:id="rId50"/>
    <p:sldId id="3746" r:id="rId51"/>
    <p:sldId id="3747" r:id="rId52"/>
    <p:sldId id="3844" r:id="rId53"/>
    <p:sldId id="3856" r:id="rId54"/>
    <p:sldId id="3737" r:id="rId55"/>
    <p:sldId id="3749" r:id="rId56"/>
    <p:sldId id="3857" r:id="rId57"/>
    <p:sldId id="3858" r:id="rId58"/>
    <p:sldId id="3817" r:id="rId59"/>
    <p:sldId id="3725" r:id="rId60"/>
    <p:sldId id="3789" r:id="rId61"/>
    <p:sldId id="3790" r:id="rId62"/>
    <p:sldId id="3821" r:id="rId63"/>
    <p:sldId id="3820" r:id="rId64"/>
    <p:sldId id="3792" r:id="rId65"/>
  </p:sldIdLst>
  <p:sldSz cx="9144000" cy="5143500" type="screen16x9"/>
  <p:notesSz cx="7315200" cy="9601200"/>
  <p:defaultTextStyle>
    <a:defPPr>
      <a:defRPr lang="en-US"/>
    </a:defPPr>
    <a:lvl1pPr algn="l" rtl="0" eaLnBrk="0" fontAlgn="base" hangingPunct="0">
      <a:spcBef>
        <a:spcPct val="0"/>
      </a:spcBef>
      <a:spcAft>
        <a:spcPct val="0"/>
      </a:spcAft>
      <a:defRPr sz="24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ey Nishihira" initials="LN" lastIdx="3" clrIdx="0">
    <p:extLst>
      <p:ext uri="{19B8F6BF-5375-455C-9EA6-DF929625EA0E}">
        <p15:presenceInfo xmlns:p15="http://schemas.microsoft.com/office/powerpoint/2012/main" userId="S::lnishihi@portofsandiego.org::093eb41d-13a3-49e1-a67c-d1cb4b258869" providerId="AD"/>
      </p:ext>
    </p:extLst>
  </p:cmAuthor>
  <p:cmAuthor id="2" name="Tom Ortiz" initials="TO" lastIdx="1" clrIdx="1">
    <p:extLst>
      <p:ext uri="{19B8F6BF-5375-455C-9EA6-DF929625EA0E}">
        <p15:presenceInfo xmlns:p15="http://schemas.microsoft.com/office/powerpoint/2012/main" userId="S::tortiz@portofsandiego.org::7bf3754a-7377-48ea-ba76-6736ff6ed8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B41CE4"/>
    <a:srgbClr val="00A884"/>
    <a:srgbClr val="006298"/>
    <a:srgbClr val="004DA8"/>
    <a:srgbClr val="7F838D"/>
    <a:srgbClr val="7F8792"/>
    <a:srgbClr val="FFFFFF"/>
    <a:srgbClr val="E7E5E5"/>
    <a:srgbClr val="A4D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48C1D-6C23-41E5-B194-B0DC91E3E26C}" v="5" dt="2025-11-06T00:08:06.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82" autoAdjust="0"/>
    <p:restoredTop sz="61557" autoAdjust="0"/>
  </p:normalViewPr>
  <p:slideViewPr>
    <p:cSldViewPr snapToGrid="0">
      <p:cViewPr varScale="1">
        <p:scale>
          <a:sx n="60" d="100"/>
          <a:sy n="60" d="100"/>
        </p:scale>
        <p:origin x="756" y="4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posd-my.sharepoint.com/personal/ltsukayama_portofsandiego_org/Documents/03%20Projects/Desktop/Revised%20Draft%20PMPU%20Comments/comment%20spreadsheet%20-%20theme%20i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26741152768746"/>
          <c:y val="0.18265019391220269"/>
          <c:w val="0.43507797763811634"/>
          <c:h val="0.72310281935749643"/>
        </c:manualLayout>
      </c:layout>
      <c:doughnutChart>
        <c:varyColors val="1"/>
        <c:ser>
          <c:idx val="0"/>
          <c:order val="0"/>
          <c:dPt>
            <c:idx val="0"/>
            <c:bubble3D val="0"/>
            <c:spPr>
              <a:solidFill>
                <a:srgbClr val="00B388"/>
              </a:solidFill>
              <a:ln w="19050">
                <a:solidFill>
                  <a:schemeClr val="lt1"/>
                </a:solidFill>
              </a:ln>
              <a:effectLst/>
            </c:spPr>
            <c:extLst>
              <c:ext xmlns:c16="http://schemas.microsoft.com/office/drawing/2014/chart" uri="{C3380CC4-5D6E-409C-BE32-E72D297353CC}">
                <c16:uniqueId val="{00000001-D7BE-486D-9507-21E34CBC6196}"/>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7BE-486D-9507-21E34CBC619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7BE-486D-9507-21E34CBC6196}"/>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D7BE-486D-9507-21E34CBC6196}"/>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D7BE-486D-9507-21E34CBC6196}"/>
              </c:ext>
            </c:extLst>
          </c:dPt>
          <c:dLbls>
            <c:dLbl>
              <c:idx val="0"/>
              <c:layout>
                <c:manualLayout>
                  <c:x val="0.26392184847617817"/>
                  <c:y val="-8.0656773737402945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DC8ECB16-9D86-42DB-B814-707141DB5480}" type="CATEGORYNAME">
                      <a:rPr lang="en-US" sz="1200"/>
                      <a:pPr>
                        <a:defRPr sz="1800"/>
                      </a:pPr>
                      <a:t>[CATEGORY NAME]</a:t>
                    </a:fld>
                    <a:r>
                      <a:rPr lang="en-US" baseline="0"/>
                      <a:t>
</a:t>
                    </a:r>
                    <a:fld id="{0C9A3024-0B28-4F41-9F50-35BE2B91E3CA}" type="VALUE">
                      <a:rPr lang="en-US" sz="3600" b="1" baseline="0"/>
                      <a:pPr>
                        <a:defRPr sz="1800"/>
                      </a:pPr>
                      <a:t>[VALUE]</a:t>
                    </a:fld>
                    <a:endParaRPr lang="en-US" baseline="0"/>
                  </a:p>
                </c:rich>
              </c:tx>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881463820292545"/>
                      <c:h val="0.26951205837784603"/>
                    </c:manualLayout>
                  </c15:layout>
                  <c15:dlblFieldTable/>
                  <c15:showDataLabelsRange val="0"/>
                </c:ext>
                <c:ext xmlns:c16="http://schemas.microsoft.com/office/drawing/2014/chart" uri="{C3380CC4-5D6E-409C-BE32-E72D297353CC}">
                  <c16:uniqueId val="{00000001-D7BE-486D-9507-21E34CBC6196}"/>
                </c:ext>
              </c:extLst>
            </c:dLbl>
            <c:dLbl>
              <c:idx val="1"/>
              <c:layout>
                <c:manualLayout>
                  <c:x val="-0.18549042915641906"/>
                  <c:y val="0.3559583610787632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49F49825-13FD-4D07-A5F1-B3623C1A89D5}" type="CATEGORYNAME">
                      <a:rPr lang="en-US" sz="1200"/>
                      <a:pPr>
                        <a:defRPr sz="1800"/>
                      </a:pPr>
                      <a:t>[CATEGORY NAME]</a:t>
                    </a:fld>
                    <a:r>
                      <a:rPr lang="en-US" baseline="0"/>
                      <a:t>
</a:t>
                    </a:r>
                    <a:fld id="{CEC89632-E0D2-449B-A086-8916CE7D7D13}" type="VALUE">
                      <a:rPr lang="en-US" sz="2400" b="1" baseline="0"/>
                      <a:pPr>
                        <a:defRPr sz="1800"/>
                      </a:pPr>
                      <a:t>[VALUE]</a:t>
                    </a:fld>
                    <a:endParaRPr lang="en-US" baseline="0"/>
                  </a:p>
                </c:rich>
              </c:tx>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844543431689354"/>
                      <c:h val="0.20000850195544975"/>
                    </c:manualLayout>
                  </c15:layout>
                  <c15:dlblFieldTable/>
                  <c15:showDataLabelsRange val="0"/>
                </c:ext>
                <c:ext xmlns:c16="http://schemas.microsoft.com/office/drawing/2014/chart" uri="{C3380CC4-5D6E-409C-BE32-E72D297353CC}">
                  <c16:uniqueId val="{00000003-D7BE-486D-9507-21E34CBC6196}"/>
                </c:ext>
              </c:extLst>
            </c:dLbl>
            <c:dLbl>
              <c:idx val="2"/>
              <c:layout>
                <c:manualLayout>
                  <c:x val="-0.23212976911733957"/>
                  <c:y val="9.3583794956731692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BBFDE63A-6EFA-4D80-BFD5-D8FF04FAA534}" type="CATEGORYNAME">
                      <a:rPr lang="en-US" sz="1200" smtClean="0"/>
                      <a:pPr>
                        <a:defRPr sz="1800"/>
                      </a:pPr>
                      <a:t>[CATEGORY NAME]</a:t>
                    </a:fld>
                    <a:r>
                      <a:rPr lang="en-US" baseline="0"/>
                      <a:t>
</a:t>
                    </a:r>
                    <a:fld id="{2D1E0407-2DAB-4933-BE98-A6D58797B095}" type="VALUE">
                      <a:rPr lang="en-US" sz="2400" b="1" baseline="0"/>
                      <a:pPr>
                        <a:defRPr sz="1800"/>
                      </a:pPr>
                      <a:t>[VALUE]</a:t>
                    </a:fld>
                    <a:endParaRPr lang="en-US" baseline="0"/>
                  </a:p>
                </c:rich>
              </c:tx>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362204089487904"/>
                      <c:h val="0.23904668895488629"/>
                    </c:manualLayout>
                  </c15:layout>
                  <c15:dlblFieldTable/>
                  <c15:showDataLabelsRange val="0"/>
                </c:ext>
                <c:ext xmlns:c16="http://schemas.microsoft.com/office/drawing/2014/chart" uri="{C3380CC4-5D6E-409C-BE32-E72D297353CC}">
                  <c16:uniqueId val="{00000005-D7BE-486D-9507-21E34CBC6196}"/>
                </c:ext>
              </c:extLst>
            </c:dLbl>
            <c:dLbl>
              <c:idx val="3"/>
              <c:layout>
                <c:manualLayout>
                  <c:x val="-0.14964053522403312"/>
                  <c:y val="-0.17653046714429524"/>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8614A10F-DFA7-44F5-959C-1647A01665B5}" type="CATEGORYNAME">
                      <a:rPr lang="en-US" sz="1200"/>
                      <a:pPr>
                        <a:defRPr sz="1800"/>
                      </a:pPr>
                      <a:t>[CATEGORY NAME]</a:t>
                    </a:fld>
                    <a:r>
                      <a:rPr lang="en-US" baseline="0"/>
                      <a:t>
</a:t>
                    </a:r>
                    <a:fld id="{64D97A0A-178C-405C-85BE-D39B8872A128}" type="VALUE">
                      <a:rPr lang="en-US" sz="2000" b="1" baseline="0">
                        <a:solidFill>
                          <a:schemeClr val="tx1"/>
                        </a:solidFill>
                      </a:rPr>
                      <a:pPr>
                        <a:defRPr sz="1800"/>
                      </a:pPr>
                      <a:t>[VALUE]</a:t>
                    </a:fld>
                    <a:endParaRPr lang="en-US" baseline="0"/>
                  </a:p>
                </c:rich>
              </c:tx>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9733920729067672"/>
                      <c:h val="0.17237714674375107"/>
                    </c:manualLayout>
                  </c15:layout>
                  <c15:dlblFieldTable/>
                  <c15:showDataLabelsRange val="0"/>
                </c:ext>
                <c:ext xmlns:c16="http://schemas.microsoft.com/office/drawing/2014/chart" uri="{C3380CC4-5D6E-409C-BE32-E72D297353CC}">
                  <c16:uniqueId val="{00000007-D7BE-486D-9507-21E34CBC6196}"/>
                </c:ext>
              </c:extLst>
            </c:dLbl>
            <c:dLbl>
              <c:idx val="4"/>
              <c:layout>
                <c:manualLayout>
                  <c:x val="0.40126501594840008"/>
                  <c:y val="-3.518360636089167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EF004854-EFFC-40E4-B5DF-55F39543F3DE}" type="CATEGORYNAME">
                      <a:rPr lang="en-US" sz="1200"/>
                      <a:pPr>
                        <a:defRPr sz="1800"/>
                      </a:pPr>
                      <a:t>[CATEGORY NAME]</a:t>
                    </a:fld>
                    <a:r>
                      <a:rPr lang="en-US" baseline="0"/>
                      <a:t>
</a:t>
                    </a:r>
                    <a:fld id="{41D6B195-2E20-4AAB-826B-5386577E55C8}" type="VALUE">
                      <a:rPr lang="en-US" sz="2800" b="1" baseline="0"/>
                      <a:pPr>
                        <a:defRPr sz="1800"/>
                      </a:pPr>
                      <a:t>[VALUE]</a:t>
                    </a:fld>
                    <a:endParaRPr lang="en-US" baseline="0"/>
                  </a:p>
                </c:rich>
              </c:tx>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581722213114092"/>
                      <c:h val="0.19363209236351805"/>
                    </c:manualLayout>
                  </c15:layout>
                  <c15:dlblFieldTable/>
                  <c15:showDataLabelsRange val="0"/>
                </c:ext>
                <c:ext xmlns:c16="http://schemas.microsoft.com/office/drawing/2014/chart" uri="{C3380CC4-5D6E-409C-BE32-E72D297353CC}">
                  <c16:uniqueId val="{00000009-D7BE-486D-9507-21E34CBC6196}"/>
                </c:ext>
              </c:extLst>
            </c:dLbl>
            <c:spPr>
              <a:noFill/>
              <a:ln>
                <a:solidFill>
                  <a:srgbClr val="00B0F0"/>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19050" cap="flat" cmpd="sng" algn="ctr">
                  <a:solidFill>
                    <a:schemeClr val="bg1">
                      <a:lumMod val="85000"/>
                    </a:schemeClr>
                  </a:solidFill>
                  <a:round/>
                </a:ln>
                <a:effectLst/>
              </c:spPr>
            </c:leaderLines>
            <c:extLst>
              <c:ext xmlns:c15="http://schemas.microsoft.com/office/drawing/2012/chart" uri="{CE6537A1-D6FC-4f65-9D91-7224C49458BB}"/>
            </c:extLst>
          </c:dLbls>
          <c:cat>
            <c:strRef>
              <c:f>Figures!$A$53:$A$57</c:f>
              <c:strCache>
                <c:ptCount val="5"/>
                <c:pt idx="0">
                  <c:v>Total Comments from Individuals and Resident Groups</c:v>
                </c:pt>
                <c:pt idx="1">
                  <c:v>Total Comments from Organizations </c:v>
                </c:pt>
                <c:pt idx="2">
                  <c:v>Total Comments from Businesses and Tenants</c:v>
                </c:pt>
                <c:pt idx="3">
                  <c:v>Total Comments from Agencies</c:v>
                </c:pt>
                <c:pt idx="4">
                  <c:v>Total "I Support" Buttons</c:v>
                </c:pt>
              </c:strCache>
            </c:strRef>
          </c:cat>
          <c:val>
            <c:numRef>
              <c:f>Figures!$B$53:$B$57</c:f>
              <c:numCache>
                <c:formatCode>General</c:formatCode>
                <c:ptCount val="5"/>
                <c:pt idx="0">
                  <c:v>368</c:v>
                </c:pt>
                <c:pt idx="1">
                  <c:v>15</c:v>
                </c:pt>
                <c:pt idx="2">
                  <c:v>12</c:v>
                </c:pt>
                <c:pt idx="3">
                  <c:v>9</c:v>
                </c:pt>
                <c:pt idx="4">
                  <c:v>58</c:v>
                </c:pt>
              </c:numCache>
            </c:numRef>
          </c:val>
          <c:extLst>
            <c:ext xmlns:c16="http://schemas.microsoft.com/office/drawing/2014/chart" uri="{C3380CC4-5D6E-409C-BE32-E72D297353CC}">
              <c16:uniqueId val="{0000000A-D7BE-486D-9507-21E34CBC6196}"/>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DDCCAE-179C-4416-8FB0-BABEDCCF835F}"/>
              </a:ext>
            </a:extLst>
          </p:cNvPr>
          <p:cNvSpPr>
            <a:spLocks noGrp="1"/>
          </p:cNvSpPr>
          <p:nvPr>
            <p:ph type="hdr" sz="quarter"/>
          </p:nvPr>
        </p:nvSpPr>
        <p:spPr>
          <a:xfrm>
            <a:off x="0" y="0"/>
            <a:ext cx="3169810" cy="479733"/>
          </a:xfrm>
          <a:prstGeom prst="rect">
            <a:avLst/>
          </a:prstGeom>
        </p:spPr>
        <p:txBody>
          <a:bodyPr vert="horz" lIns="94666" tIns="47334" rIns="94666" bIns="47334" rtlCol="0"/>
          <a:lstStyle>
            <a:lvl1pPr algn="l" eaLnBrk="1" hangingPunct="1">
              <a:defRPr sz="1200">
                <a:latin typeface="Calibri" pitchFamily="34" charset="0"/>
                <a:ea typeface="MS PGothic"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329AE07F-710D-445D-96D5-DFFF59C81C76}"/>
              </a:ext>
            </a:extLst>
          </p:cNvPr>
          <p:cNvSpPr>
            <a:spLocks noGrp="1"/>
          </p:cNvSpPr>
          <p:nvPr>
            <p:ph type="dt" sz="quarter" idx="1"/>
          </p:nvPr>
        </p:nvSpPr>
        <p:spPr>
          <a:xfrm>
            <a:off x="4143737" y="0"/>
            <a:ext cx="3169810" cy="479733"/>
          </a:xfrm>
          <a:prstGeom prst="rect">
            <a:avLst/>
          </a:prstGeom>
        </p:spPr>
        <p:txBody>
          <a:bodyPr vert="horz" wrap="square" lIns="94666" tIns="47334" rIns="94666" bIns="47334" numCol="1" anchor="t" anchorCtr="0" compatLnSpc="1">
            <a:prstTxWarp prst="textNoShape">
              <a:avLst/>
            </a:prstTxWarp>
          </a:bodyPr>
          <a:lstStyle>
            <a:lvl1pPr algn="r" eaLnBrk="1" hangingPunct="1">
              <a:defRPr sz="1200">
                <a:cs typeface="+mn-cs"/>
              </a:defRPr>
            </a:lvl1pPr>
          </a:lstStyle>
          <a:p>
            <a:pPr>
              <a:defRPr/>
            </a:pPr>
            <a:fld id="{7C5C7357-D13A-44A1-B09E-61D7F8721871}" type="datetimeFigureOut">
              <a:rPr lang="en-US" altLang="en-US"/>
              <a:pPr>
                <a:defRPr/>
              </a:pPr>
              <a:t>11/5/2025</a:t>
            </a:fld>
            <a:endParaRPr lang="en-US" altLang="en-US"/>
          </a:p>
        </p:txBody>
      </p:sp>
      <p:sp>
        <p:nvSpPr>
          <p:cNvPr id="4" name="Footer Placeholder 3">
            <a:extLst>
              <a:ext uri="{FF2B5EF4-FFF2-40B4-BE49-F238E27FC236}">
                <a16:creationId xmlns:a16="http://schemas.microsoft.com/office/drawing/2014/main" id="{EEA5C7AF-9CC0-4126-AD67-84B7494FA324}"/>
              </a:ext>
            </a:extLst>
          </p:cNvPr>
          <p:cNvSpPr>
            <a:spLocks noGrp="1"/>
          </p:cNvSpPr>
          <p:nvPr>
            <p:ph type="ftr" sz="quarter" idx="2"/>
          </p:nvPr>
        </p:nvSpPr>
        <p:spPr>
          <a:xfrm>
            <a:off x="0" y="9119830"/>
            <a:ext cx="3169810" cy="479733"/>
          </a:xfrm>
          <a:prstGeom prst="rect">
            <a:avLst/>
          </a:prstGeom>
        </p:spPr>
        <p:txBody>
          <a:bodyPr vert="horz" lIns="94666" tIns="47334" rIns="94666" bIns="47334" rtlCol="0" anchor="b"/>
          <a:lstStyle>
            <a:lvl1pPr algn="l" eaLnBrk="1" hangingPunct="1">
              <a:defRPr sz="1200">
                <a:latin typeface="Calibri" pitchFamily="34" charset="0"/>
                <a:ea typeface="MS PGothic"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17FC14A2-999E-47DA-A820-9ED9E99283EE}"/>
              </a:ext>
            </a:extLst>
          </p:cNvPr>
          <p:cNvSpPr>
            <a:spLocks noGrp="1"/>
          </p:cNvSpPr>
          <p:nvPr>
            <p:ph type="sldNum" sz="quarter" idx="3"/>
          </p:nvPr>
        </p:nvSpPr>
        <p:spPr>
          <a:xfrm>
            <a:off x="4143737" y="9119830"/>
            <a:ext cx="3169810" cy="479733"/>
          </a:xfrm>
          <a:prstGeom prst="rect">
            <a:avLst/>
          </a:prstGeom>
        </p:spPr>
        <p:txBody>
          <a:bodyPr vert="horz" wrap="square" lIns="94666" tIns="47334" rIns="94666" bIns="47334" numCol="1" anchor="b" anchorCtr="0" compatLnSpc="1">
            <a:prstTxWarp prst="textNoShape">
              <a:avLst/>
            </a:prstTxWarp>
          </a:bodyPr>
          <a:lstStyle>
            <a:lvl1pPr algn="r" eaLnBrk="1" hangingPunct="1">
              <a:defRPr sz="1200"/>
            </a:lvl1pPr>
          </a:lstStyle>
          <a:p>
            <a:fld id="{2A506837-A0A8-4CE3-97B0-948C13C42723}" type="slidenum">
              <a:rPr lang="en-US" altLang="en-US"/>
              <a:pPr/>
              <a:t>‹#›</a:t>
            </a:fld>
            <a:endParaRPr lang="en-US" altLang="en-US"/>
          </a:p>
        </p:txBody>
      </p:sp>
    </p:spTree>
    <p:extLst>
      <p:ext uri="{BB962C8B-B14F-4D97-AF65-F5344CB8AC3E}">
        <p14:creationId xmlns:p14="http://schemas.microsoft.com/office/powerpoint/2010/main" val="1746052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12529A-9856-489B-83CE-EBD2EF99A1C0}"/>
              </a:ext>
            </a:extLst>
          </p:cNvPr>
          <p:cNvSpPr>
            <a:spLocks noGrp="1"/>
          </p:cNvSpPr>
          <p:nvPr>
            <p:ph type="hdr" sz="quarter"/>
          </p:nvPr>
        </p:nvSpPr>
        <p:spPr>
          <a:xfrm>
            <a:off x="0" y="0"/>
            <a:ext cx="3169810" cy="479733"/>
          </a:xfrm>
          <a:prstGeom prst="rect">
            <a:avLst/>
          </a:prstGeom>
        </p:spPr>
        <p:txBody>
          <a:bodyPr vert="horz" lIns="96617" tIns="48308" rIns="96617" bIns="48308"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C0B1988-BDB1-4C57-B609-E7232CF59415}"/>
              </a:ext>
            </a:extLst>
          </p:cNvPr>
          <p:cNvSpPr>
            <a:spLocks noGrp="1"/>
          </p:cNvSpPr>
          <p:nvPr>
            <p:ph type="dt" idx="1"/>
          </p:nvPr>
        </p:nvSpPr>
        <p:spPr>
          <a:xfrm>
            <a:off x="4143737" y="0"/>
            <a:ext cx="3169810" cy="479733"/>
          </a:xfrm>
          <a:prstGeom prst="rect">
            <a:avLst/>
          </a:prstGeom>
        </p:spPr>
        <p:txBody>
          <a:bodyPr vert="horz" wrap="square" lIns="96617" tIns="48308" rIns="96617" bIns="48308" numCol="1" anchor="t" anchorCtr="0" compatLnSpc="1">
            <a:prstTxWarp prst="textNoShape">
              <a:avLst/>
            </a:prstTxWarp>
          </a:bodyPr>
          <a:lstStyle>
            <a:lvl1pPr algn="r" eaLnBrk="1" hangingPunct="1">
              <a:defRPr sz="1200">
                <a:cs typeface="+mn-cs"/>
              </a:defRPr>
            </a:lvl1pPr>
          </a:lstStyle>
          <a:p>
            <a:pPr>
              <a:defRPr/>
            </a:pPr>
            <a:fld id="{853B3701-1991-4C32-A80D-B3B14461F251}" type="datetimeFigureOut">
              <a:rPr lang="en-US" altLang="en-US"/>
              <a:pPr>
                <a:defRPr/>
              </a:pPr>
              <a:t>11/5/2025</a:t>
            </a:fld>
            <a:endParaRPr lang="en-US" altLang="en-US"/>
          </a:p>
        </p:txBody>
      </p:sp>
      <p:sp>
        <p:nvSpPr>
          <p:cNvPr id="4" name="Slide Image Placeholder 3">
            <a:extLst>
              <a:ext uri="{FF2B5EF4-FFF2-40B4-BE49-F238E27FC236}">
                <a16:creationId xmlns:a16="http://schemas.microsoft.com/office/drawing/2014/main" id="{8890CC70-13AE-4B58-971E-3981A4ABCDDB}"/>
              </a:ext>
            </a:extLst>
          </p:cNvPr>
          <p:cNvSpPr>
            <a:spLocks noGrp="1" noRot="1" noChangeAspect="1"/>
          </p:cNvSpPr>
          <p:nvPr>
            <p:ph type="sldImg" idx="2"/>
          </p:nvPr>
        </p:nvSpPr>
        <p:spPr>
          <a:xfrm>
            <a:off x="457200" y="720725"/>
            <a:ext cx="6402388" cy="3600450"/>
          </a:xfrm>
          <a:prstGeom prst="rect">
            <a:avLst/>
          </a:prstGeom>
          <a:noFill/>
          <a:ln w="12700">
            <a:solidFill>
              <a:prstClr val="black"/>
            </a:solidFill>
          </a:ln>
        </p:spPr>
        <p:txBody>
          <a:bodyPr vert="horz" lIns="96617" tIns="48308" rIns="96617" bIns="48308" rtlCol="0" anchor="ctr"/>
          <a:lstStyle/>
          <a:p>
            <a:pPr lvl="0"/>
            <a:endParaRPr lang="en-US" noProof="0"/>
          </a:p>
        </p:txBody>
      </p:sp>
      <p:sp>
        <p:nvSpPr>
          <p:cNvPr id="5" name="Notes Placeholder 4">
            <a:extLst>
              <a:ext uri="{FF2B5EF4-FFF2-40B4-BE49-F238E27FC236}">
                <a16:creationId xmlns:a16="http://schemas.microsoft.com/office/drawing/2014/main" id="{4ED48EA5-DDD6-4BC5-AEB7-E7396C11C692}"/>
              </a:ext>
            </a:extLst>
          </p:cNvPr>
          <p:cNvSpPr>
            <a:spLocks noGrp="1"/>
          </p:cNvSpPr>
          <p:nvPr>
            <p:ph type="body" sz="quarter" idx="3"/>
          </p:nvPr>
        </p:nvSpPr>
        <p:spPr>
          <a:xfrm>
            <a:off x="730862" y="4559919"/>
            <a:ext cx="5853483" cy="4320867"/>
          </a:xfrm>
          <a:prstGeom prst="rect">
            <a:avLst/>
          </a:prstGeom>
        </p:spPr>
        <p:txBody>
          <a:bodyPr vert="horz" lIns="96617" tIns="48308" rIns="96617" bIns="4830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6EDD4AA-AC84-405A-90E5-F95D3B64D015}"/>
              </a:ext>
            </a:extLst>
          </p:cNvPr>
          <p:cNvSpPr>
            <a:spLocks noGrp="1"/>
          </p:cNvSpPr>
          <p:nvPr>
            <p:ph type="ftr" sz="quarter" idx="4"/>
          </p:nvPr>
        </p:nvSpPr>
        <p:spPr>
          <a:xfrm>
            <a:off x="0" y="9119830"/>
            <a:ext cx="3169810" cy="479733"/>
          </a:xfrm>
          <a:prstGeom prst="rect">
            <a:avLst/>
          </a:prstGeom>
        </p:spPr>
        <p:txBody>
          <a:bodyPr vert="horz" lIns="96617" tIns="48308" rIns="96617" bIns="48308"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B67E5DDE-B73E-44CA-B7E1-F6BE355ECED1}"/>
              </a:ext>
            </a:extLst>
          </p:cNvPr>
          <p:cNvSpPr>
            <a:spLocks noGrp="1"/>
          </p:cNvSpPr>
          <p:nvPr>
            <p:ph type="sldNum" sz="quarter" idx="5"/>
          </p:nvPr>
        </p:nvSpPr>
        <p:spPr>
          <a:xfrm>
            <a:off x="4143737" y="9119830"/>
            <a:ext cx="3169810" cy="479733"/>
          </a:xfrm>
          <a:prstGeom prst="rect">
            <a:avLst/>
          </a:prstGeom>
        </p:spPr>
        <p:txBody>
          <a:bodyPr vert="horz" wrap="square" lIns="96617" tIns="48308" rIns="96617" bIns="48308" numCol="1" anchor="b" anchorCtr="0" compatLnSpc="1">
            <a:prstTxWarp prst="textNoShape">
              <a:avLst/>
            </a:prstTxWarp>
          </a:bodyPr>
          <a:lstStyle>
            <a:lvl1pPr algn="r" eaLnBrk="1" hangingPunct="1">
              <a:defRPr sz="1200"/>
            </a:lvl1pPr>
          </a:lstStyle>
          <a:p>
            <a:fld id="{849B6FEA-786C-4512-B8D2-193DDCB848CA}" type="slidenum">
              <a:rPr lang="en-US" altLang="en-US"/>
              <a:pPr/>
              <a:t>‹#›</a:t>
            </a:fld>
            <a:endParaRPr lang="en-US" altLang="en-US"/>
          </a:p>
        </p:txBody>
      </p:sp>
    </p:spTree>
    <p:extLst>
      <p:ext uri="{BB962C8B-B14F-4D97-AF65-F5344CB8AC3E}">
        <p14:creationId xmlns:p14="http://schemas.microsoft.com/office/powerpoint/2010/main" val="20496317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a:t>
            </a:fld>
            <a:endParaRPr lang="en-US" altLang="en-US"/>
          </a:p>
        </p:txBody>
      </p:sp>
    </p:spTree>
    <p:extLst>
      <p:ext uri="{BB962C8B-B14F-4D97-AF65-F5344CB8AC3E}">
        <p14:creationId xmlns:p14="http://schemas.microsoft.com/office/powerpoint/2010/main" val="418748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13</a:t>
            </a:fld>
            <a:endParaRPr lang="en-US" altLang="en-US"/>
          </a:p>
        </p:txBody>
      </p:sp>
    </p:spTree>
    <p:extLst>
      <p:ext uri="{BB962C8B-B14F-4D97-AF65-F5344CB8AC3E}">
        <p14:creationId xmlns:p14="http://schemas.microsoft.com/office/powerpoint/2010/main" val="199330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14</a:t>
            </a:fld>
            <a:endParaRPr lang="en-US" altLang="en-US"/>
          </a:p>
        </p:txBody>
      </p:sp>
    </p:spTree>
    <p:extLst>
      <p:ext uri="{BB962C8B-B14F-4D97-AF65-F5344CB8AC3E}">
        <p14:creationId xmlns:p14="http://schemas.microsoft.com/office/powerpoint/2010/main" val="301006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15</a:t>
            </a:fld>
            <a:endParaRPr lang="en-US" altLang="en-US"/>
          </a:p>
        </p:txBody>
      </p:sp>
    </p:spTree>
    <p:extLst>
      <p:ext uri="{BB962C8B-B14F-4D97-AF65-F5344CB8AC3E}">
        <p14:creationId xmlns:p14="http://schemas.microsoft.com/office/powerpoint/2010/main" val="223447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16</a:t>
            </a:fld>
            <a:endParaRPr lang="en-US" altLang="en-US"/>
          </a:p>
        </p:txBody>
      </p:sp>
    </p:spTree>
    <p:extLst>
      <p:ext uri="{BB962C8B-B14F-4D97-AF65-F5344CB8AC3E}">
        <p14:creationId xmlns:p14="http://schemas.microsoft.com/office/powerpoint/2010/main" val="89367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17</a:t>
            </a:fld>
            <a:endParaRPr lang="en-US" altLang="en-US"/>
          </a:p>
        </p:txBody>
      </p:sp>
    </p:spTree>
    <p:extLst>
      <p:ext uri="{BB962C8B-B14F-4D97-AF65-F5344CB8AC3E}">
        <p14:creationId xmlns:p14="http://schemas.microsoft.com/office/powerpoint/2010/main" val="409432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2749" indent="-285672">
              <a:spcBef>
                <a:spcPct val="30000"/>
              </a:spcBef>
              <a:defRPr sz="1200">
                <a:solidFill>
                  <a:schemeClr val="tx1"/>
                </a:solidFill>
                <a:latin typeface="Calibri" pitchFamily="34" charset="0"/>
                <a:ea typeface="MS PGothic" pitchFamily="34" charset="-128"/>
              </a:defRPr>
            </a:lvl2pPr>
            <a:lvl3pPr marL="1142691" indent="-228538">
              <a:spcBef>
                <a:spcPct val="30000"/>
              </a:spcBef>
              <a:defRPr sz="1200">
                <a:solidFill>
                  <a:schemeClr val="tx1"/>
                </a:solidFill>
                <a:latin typeface="Calibri" pitchFamily="34" charset="0"/>
                <a:ea typeface="MS PGothic" pitchFamily="34" charset="-128"/>
              </a:defRPr>
            </a:lvl3pPr>
            <a:lvl4pPr marL="1599766" indent="-228538">
              <a:spcBef>
                <a:spcPct val="30000"/>
              </a:spcBef>
              <a:defRPr sz="1200">
                <a:solidFill>
                  <a:schemeClr val="tx1"/>
                </a:solidFill>
                <a:latin typeface="Calibri" pitchFamily="34" charset="0"/>
                <a:ea typeface="MS PGothic" pitchFamily="34" charset="-128"/>
              </a:defRPr>
            </a:lvl4pPr>
            <a:lvl5pPr marL="2056844" indent="-228538">
              <a:spcBef>
                <a:spcPct val="30000"/>
              </a:spcBef>
              <a:defRPr sz="1200">
                <a:solidFill>
                  <a:schemeClr val="tx1"/>
                </a:solidFill>
                <a:latin typeface="Calibri" pitchFamily="34" charset="0"/>
                <a:ea typeface="MS PGothic" pitchFamily="34" charset="-128"/>
              </a:defRPr>
            </a:lvl5pPr>
            <a:lvl6pPr marL="2513920" indent="-228538"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0996" indent="-228538"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073" indent="-228538"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149" indent="-228538"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B5C13D26-E94C-4FF8-91B6-8695CCAF009D}" type="slidenum">
              <a:rPr lang="en-US" altLang="en-US">
                <a:cs typeface="Arial" pitchFamily="34" charset="0"/>
              </a:rPr>
              <a:pPr>
                <a:spcBef>
                  <a:spcPct val="0"/>
                </a:spcBef>
              </a:pPr>
              <a:t>18</a:t>
            </a:fld>
            <a:endParaRPr lang="en-US" altLang="en-US">
              <a:cs typeface="Arial" pitchFamily="34" charset="0"/>
            </a:endParaRPr>
          </a:p>
        </p:txBody>
      </p:sp>
      <p:sp>
        <p:nvSpPr>
          <p:cNvPr id="19460" name="Notes Placeholder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04" indent="-171404">
              <a:buFontTx/>
              <a:buChar char="•"/>
            </a:pPr>
            <a:endParaRPr lang="en-US" altLang="en-US" sz="1100"/>
          </a:p>
        </p:txBody>
      </p:sp>
    </p:spTree>
    <p:extLst>
      <p:ext uri="{BB962C8B-B14F-4D97-AF65-F5344CB8AC3E}">
        <p14:creationId xmlns:p14="http://schemas.microsoft.com/office/powerpoint/2010/main" val="89227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C8A264F-9E4D-4A02-BEF0-FFCED1780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a:extLst>
              <a:ext uri="{FF2B5EF4-FFF2-40B4-BE49-F238E27FC236}">
                <a16:creationId xmlns:a16="http://schemas.microsoft.com/office/drawing/2014/main" id="{57BC292F-7AEA-4182-9467-93CA46FB8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8052" name="Slide Number Placeholder 3">
            <a:extLst>
              <a:ext uri="{FF2B5EF4-FFF2-40B4-BE49-F238E27FC236}">
                <a16:creationId xmlns:a16="http://schemas.microsoft.com/office/drawing/2014/main" id="{2D5D9BDC-37DC-408F-902C-DDB7F1B49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9475" indent="-282461">
              <a:spcBef>
                <a:spcPct val="30000"/>
              </a:spcBef>
              <a:defRPr sz="1200">
                <a:solidFill>
                  <a:schemeClr val="tx1"/>
                </a:solidFill>
                <a:latin typeface="Calibri" panose="020F0502020204030204" pitchFamily="34" charset="0"/>
                <a:ea typeface="MS PGothic" panose="020B0600070205080204" pitchFamily="34" charset="-128"/>
              </a:defRPr>
            </a:lvl2pPr>
            <a:lvl3pPr marL="1139363" indent="-225335">
              <a:spcBef>
                <a:spcPct val="30000"/>
              </a:spcBef>
              <a:defRPr sz="1200">
                <a:solidFill>
                  <a:schemeClr val="tx1"/>
                </a:solidFill>
                <a:latin typeface="Calibri" panose="020F0502020204030204" pitchFamily="34" charset="0"/>
                <a:ea typeface="MS PGothic" panose="020B0600070205080204" pitchFamily="34" charset="-128"/>
              </a:defRPr>
            </a:lvl3pPr>
            <a:lvl4pPr marL="1594791" indent="-225335">
              <a:spcBef>
                <a:spcPct val="30000"/>
              </a:spcBef>
              <a:defRPr sz="1200">
                <a:solidFill>
                  <a:schemeClr val="tx1"/>
                </a:solidFill>
                <a:latin typeface="Calibri" panose="020F0502020204030204" pitchFamily="34" charset="0"/>
                <a:ea typeface="MS PGothic" panose="020B0600070205080204" pitchFamily="34" charset="-128"/>
              </a:defRPr>
            </a:lvl4pPr>
            <a:lvl5pPr marL="2053391" indent="-225335">
              <a:spcBef>
                <a:spcPct val="30000"/>
              </a:spcBef>
              <a:defRPr sz="1200">
                <a:solidFill>
                  <a:schemeClr val="tx1"/>
                </a:solidFill>
                <a:latin typeface="Calibri" panose="020F0502020204030204" pitchFamily="34" charset="0"/>
                <a:ea typeface="MS PGothic" panose="020B0600070205080204" pitchFamily="34" charset="-128"/>
              </a:defRPr>
            </a:lvl5pPr>
            <a:lvl6pPr marL="2510408"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67421"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4435"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1451"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8E7225-C250-4E49-94CF-C247290362DC}" type="slidenum">
              <a:rPr lang="en-US" altLang="en-US">
                <a:cs typeface="Arial" panose="020B0604020202020204" pitchFamily="34" charset="0"/>
              </a:rPr>
              <a:pPr>
                <a:spcBef>
                  <a:spcPct val="0"/>
                </a:spcBef>
              </a:pPr>
              <a:t>19</a:t>
            </a:fld>
            <a:endParaRPr lang="en-US" altLang="en-US">
              <a:cs typeface="Arial" panose="020B0604020202020204" pitchFamily="34" charset="0"/>
            </a:endParaRPr>
          </a:p>
        </p:txBody>
      </p:sp>
    </p:spTree>
    <p:extLst>
      <p:ext uri="{BB962C8B-B14F-4D97-AF65-F5344CB8AC3E}">
        <p14:creationId xmlns:p14="http://schemas.microsoft.com/office/powerpoint/2010/main" val="217784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20</a:t>
            </a:fld>
            <a:endParaRPr lang="en-US" altLang="en-US"/>
          </a:p>
        </p:txBody>
      </p:sp>
    </p:spTree>
    <p:extLst>
      <p:ext uri="{BB962C8B-B14F-4D97-AF65-F5344CB8AC3E}">
        <p14:creationId xmlns:p14="http://schemas.microsoft.com/office/powerpoint/2010/main" val="111276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21</a:t>
            </a:fld>
            <a:endParaRPr lang="en-US" altLang="en-US"/>
          </a:p>
        </p:txBody>
      </p:sp>
    </p:spTree>
    <p:extLst>
      <p:ext uri="{BB962C8B-B14F-4D97-AF65-F5344CB8AC3E}">
        <p14:creationId xmlns:p14="http://schemas.microsoft.com/office/powerpoint/2010/main" val="61441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22</a:t>
            </a:fld>
            <a:endParaRPr lang="en-US" altLang="en-US"/>
          </a:p>
        </p:txBody>
      </p:sp>
    </p:spTree>
    <p:extLst>
      <p:ext uri="{BB962C8B-B14F-4D97-AF65-F5344CB8AC3E}">
        <p14:creationId xmlns:p14="http://schemas.microsoft.com/office/powerpoint/2010/main" val="424645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a:t>
            </a:fld>
            <a:endParaRPr lang="en-US" altLang="en-US"/>
          </a:p>
        </p:txBody>
      </p:sp>
    </p:spTree>
    <p:extLst>
      <p:ext uri="{BB962C8B-B14F-4D97-AF65-F5344CB8AC3E}">
        <p14:creationId xmlns:p14="http://schemas.microsoft.com/office/powerpoint/2010/main" val="4093447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23</a:t>
            </a:fld>
            <a:endParaRPr lang="en-US" altLang="en-US"/>
          </a:p>
        </p:txBody>
      </p:sp>
    </p:spTree>
    <p:extLst>
      <p:ext uri="{BB962C8B-B14F-4D97-AF65-F5344CB8AC3E}">
        <p14:creationId xmlns:p14="http://schemas.microsoft.com/office/powerpoint/2010/main" val="340227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24</a:t>
            </a:fld>
            <a:endParaRPr lang="en-US" altLang="en-US"/>
          </a:p>
        </p:txBody>
      </p:sp>
    </p:spTree>
    <p:extLst>
      <p:ext uri="{BB962C8B-B14F-4D97-AF65-F5344CB8AC3E}">
        <p14:creationId xmlns:p14="http://schemas.microsoft.com/office/powerpoint/2010/main" val="360166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C8A264F-9E4D-4A02-BEF0-FFCED1780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a:extLst>
              <a:ext uri="{FF2B5EF4-FFF2-40B4-BE49-F238E27FC236}">
                <a16:creationId xmlns:a16="http://schemas.microsoft.com/office/drawing/2014/main" id="{57BC292F-7AEA-4182-9467-93CA46FB8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8052" name="Slide Number Placeholder 3">
            <a:extLst>
              <a:ext uri="{FF2B5EF4-FFF2-40B4-BE49-F238E27FC236}">
                <a16:creationId xmlns:a16="http://schemas.microsoft.com/office/drawing/2014/main" id="{2D5D9BDC-37DC-408F-902C-DDB7F1B49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9475" indent="-282461">
              <a:spcBef>
                <a:spcPct val="30000"/>
              </a:spcBef>
              <a:defRPr sz="1200">
                <a:solidFill>
                  <a:schemeClr val="tx1"/>
                </a:solidFill>
                <a:latin typeface="Calibri" panose="020F0502020204030204" pitchFamily="34" charset="0"/>
                <a:ea typeface="MS PGothic" panose="020B0600070205080204" pitchFamily="34" charset="-128"/>
              </a:defRPr>
            </a:lvl2pPr>
            <a:lvl3pPr marL="1139363" indent="-225335">
              <a:spcBef>
                <a:spcPct val="30000"/>
              </a:spcBef>
              <a:defRPr sz="1200">
                <a:solidFill>
                  <a:schemeClr val="tx1"/>
                </a:solidFill>
                <a:latin typeface="Calibri" panose="020F0502020204030204" pitchFamily="34" charset="0"/>
                <a:ea typeface="MS PGothic" panose="020B0600070205080204" pitchFamily="34" charset="-128"/>
              </a:defRPr>
            </a:lvl3pPr>
            <a:lvl4pPr marL="1594791" indent="-225335">
              <a:spcBef>
                <a:spcPct val="30000"/>
              </a:spcBef>
              <a:defRPr sz="1200">
                <a:solidFill>
                  <a:schemeClr val="tx1"/>
                </a:solidFill>
                <a:latin typeface="Calibri" panose="020F0502020204030204" pitchFamily="34" charset="0"/>
                <a:ea typeface="MS PGothic" panose="020B0600070205080204" pitchFamily="34" charset="-128"/>
              </a:defRPr>
            </a:lvl4pPr>
            <a:lvl5pPr marL="2053391" indent="-225335">
              <a:spcBef>
                <a:spcPct val="30000"/>
              </a:spcBef>
              <a:defRPr sz="1200">
                <a:solidFill>
                  <a:schemeClr val="tx1"/>
                </a:solidFill>
                <a:latin typeface="Calibri" panose="020F0502020204030204" pitchFamily="34" charset="0"/>
                <a:ea typeface="MS PGothic" panose="020B0600070205080204" pitchFamily="34" charset="-128"/>
              </a:defRPr>
            </a:lvl5pPr>
            <a:lvl6pPr marL="2510408"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67421"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4435"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1451" indent="-22533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8E7225-C250-4E49-94CF-C247290362DC}" type="slidenum">
              <a:rPr lang="en-US" altLang="en-US">
                <a:cs typeface="Arial" panose="020B0604020202020204" pitchFamily="34" charset="0"/>
              </a:rPr>
              <a:pPr>
                <a:spcBef>
                  <a:spcPct val="0"/>
                </a:spcBef>
              </a:pPr>
              <a:t>25</a:t>
            </a:fld>
            <a:endParaRPr lang="en-US" altLang="en-US">
              <a:cs typeface="Arial" panose="020B0604020202020204" pitchFamily="34" charset="0"/>
            </a:endParaRPr>
          </a:p>
        </p:txBody>
      </p:sp>
    </p:spTree>
    <p:extLst>
      <p:ext uri="{BB962C8B-B14F-4D97-AF65-F5344CB8AC3E}">
        <p14:creationId xmlns:p14="http://schemas.microsoft.com/office/powerpoint/2010/main" val="1005543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26</a:t>
            </a:fld>
            <a:endParaRPr lang="en-US" altLang="en-US"/>
          </a:p>
        </p:txBody>
      </p:sp>
    </p:spTree>
    <p:extLst>
      <p:ext uri="{BB962C8B-B14F-4D97-AF65-F5344CB8AC3E}">
        <p14:creationId xmlns:p14="http://schemas.microsoft.com/office/powerpoint/2010/main" val="741795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27</a:t>
            </a:fld>
            <a:endParaRPr lang="en-US" altLang="en-US"/>
          </a:p>
        </p:txBody>
      </p:sp>
    </p:spTree>
    <p:extLst>
      <p:ext uri="{BB962C8B-B14F-4D97-AF65-F5344CB8AC3E}">
        <p14:creationId xmlns:p14="http://schemas.microsoft.com/office/powerpoint/2010/main" val="1465218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28</a:t>
            </a:fld>
            <a:endParaRPr lang="en-US" altLang="en-US"/>
          </a:p>
        </p:txBody>
      </p:sp>
    </p:spTree>
    <p:extLst>
      <p:ext uri="{BB962C8B-B14F-4D97-AF65-F5344CB8AC3E}">
        <p14:creationId xmlns:p14="http://schemas.microsoft.com/office/powerpoint/2010/main" val="2883442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29</a:t>
            </a:fld>
            <a:endParaRPr lang="en-US" altLang="en-US"/>
          </a:p>
        </p:txBody>
      </p:sp>
    </p:spTree>
    <p:extLst>
      <p:ext uri="{BB962C8B-B14F-4D97-AF65-F5344CB8AC3E}">
        <p14:creationId xmlns:p14="http://schemas.microsoft.com/office/powerpoint/2010/main" val="632192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30</a:t>
            </a:fld>
            <a:endParaRPr lang="en-US" altLang="en-US"/>
          </a:p>
        </p:txBody>
      </p:sp>
    </p:spTree>
    <p:extLst>
      <p:ext uri="{BB962C8B-B14F-4D97-AF65-F5344CB8AC3E}">
        <p14:creationId xmlns:p14="http://schemas.microsoft.com/office/powerpoint/2010/main" val="247767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32</a:t>
            </a:fld>
            <a:endParaRPr lang="en-US" altLang="en-US"/>
          </a:p>
        </p:txBody>
      </p:sp>
    </p:spTree>
    <p:extLst>
      <p:ext uri="{BB962C8B-B14F-4D97-AF65-F5344CB8AC3E}">
        <p14:creationId xmlns:p14="http://schemas.microsoft.com/office/powerpoint/2010/main" val="231155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34</a:t>
            </a:fld>
            <a:endParaRPr lang="en-US" altLang="en-US"/>
          </a:p>
        </p:txBody>
      </p:sp>
    </p:spTree>
    <p:extLst>
      <p:ext uri="{BB962C8B-B14F-4D97-AF65-F5344CB8AC3E}">
        <p14:creationId xmlns:p14="http://schemas.microsoft.com/office/powerpoint/2010/main" val="382362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B9519B0C-48CD-42BC-B5DF-5286385AEC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Slide Number Placeholder 3">
            <a:extLst>
              <a:ext uri="{FF2B5EF4-FFF2-40B4-BE49-F238E27FC236}">
                <a16:creationId xmlns:a16="http://schemas.microsoft.com/office/drawing/2014/main" id="{6B1FEB8C-D84E-492E-9BF9-70A535EF6E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648" indent="-285633"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2536"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599550"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6566"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3580"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595"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609"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24"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000C690A-B88E-4A26-B75D-B20DB878C303}" type="slidenum">
              <a:rPr lang="en-US" altLang="en-US"/>
              <a:pPr eaLnBrk="1" hangingPunct="1">
                <a:spcBef>
                  <a:spcPct val="0"/>
                </a:spcBef>
              </a:pPr>
              <a:t>5</a:t>
            </a:fld>
            <a:endParaRPr lang="en-US" altLang="en-US"/>
          </a:p>
        </p:txBody>
      </p:sp>
      <p:sp>
        <p:nvSpPr>
          <p:cNvPr id="180228" name="Notes Placeholder 1">
            <a:extLst>
              <a:ext uri="{FF2B5EF4-FFF2-40B4-BE49-F238E27FC236}">
                <a16:creationId xmlns:a16="http://schemas.microsoft.com/office/drawing/2014/main" id="{08F72A53-249C-403E-963F-B789BB7DF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767462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37</a:t>
            </a:fld>
            <a:endParaRPr lang="en-US" altLang="en-US"/>
          </a:p>
        </p:txBody>
      </p:sp>
    </p:spTree>
    <p:extLst>
      <p:ext uri="{BB962C8B-B14F-4D97-AF65-F5344CB8AC3E}">
        <p14:creationId xmlns:p14="http://schemas.microsoft.com/office/powerpoint/2010/main" val="2823854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38</a:t>
            </a:fld>
            <a:endParaRPr lang="en-US" altLang="en-US"/>
          </a:p>
        </p:txBody>
      </p:sp>
    </p:spTree>
    <p:extLst>
      <p:ext uri="{BB962C8B-B14F-4D97-AF65-F5344CB8AC3E}">
        <p14:creationId xmlns:p14="http://schemas.microsoft.com/office/powerpoint/2010/main" val="3958233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39</a:t>
            </a:fld>
            <a:endParaRPr lang="en-US" altLang="en-US"/>
          </a:p>
        </p:txBody>
      </p:sp>
    </p:spTree>
    <p:extLst>
      <p:ext uri="{BB962C8B-B14F-4D97-AF65-F5344CB8AC3E}">
        <p14:creationId xmlns:p14="http://schemas.microsoft.com/office/powerpoint/2010/main" val="1178377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40</a:t>
            </a:fld>
            <a:endParaRPr lang="en-US" altLang="en-US"/>
          </a:p>
        </p:txBody>
      </p:sp>
    </p:spTree>
    <p:extLst>
      <p:ext uri="{BB962C8B-B14F-4D97-AF65-F5344CB8AC3E}">
        <p14:creationId xmlns:p14="http://schemas.microsoft.com/office/powerpoint/2010/main" val="967703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41</a:t>
            </a:fld>
            <a:endParaRPr lang="en-US" altLang="en-US"/>
          </a:p>
        </p:txBody>
      </p:sp>
    </p:spTree>
    <p:extLst>
      <p:ext uri="{BB962C8B-B14F-4D97-AF65-F5344CB8AC3E}">
        <p14:creationId xmlns:p14="http://schemas.microsoft.com/office/powerpoint/2010/main" val="3302205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42</a:t>
            </a:fld>
            <a:endParaRPr lang="en-US" altLang="en-US"/>
          </a:p>
        </p:txBody>
      </p:sp>
    </p:spTree>
    <p:extLst>
      <p:ext uri="{BB962C8B-B14F-4D97-AF65-F5344CB8AC3E}">
        <p14:creationId xmlns:p14="http://schemas.microsoft.com/office/powerpoint/2010/main" val="2429309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43</a:t>
            </a:fld>
            <a:endParaRPr lang="en-US" altLang="en-US"/>
          </a:p>
        </p:txBody>
      </p:sp>
    </p:spTree>
    <p:extLst>
      <p:ext uri="{BB962C8B-B14F-4D97-AF65-F5344CB8AC3E}">
        <p14:creationId xmlns:p14="http://schemas.microsoft.com/office/powerpoint/2010/main" val="4135713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44</a:t>
            </a:fld>
            <a:endParaRPr lang="en-US" altLang="en-US"/>
          </a:p>
        </p:txBody>
      </p:sp>
    </p:spTree>
    <p:extLst>
      <p:ext uri="{BB962C8B-B14F-4D97-AF65-F5344CB8AC3E}">
        <p14:creationId xmlns:p14="http://schemas.microsoft.com/office/powerpoint/2010/main" val="3229737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45</a:t>
            </a:fld>
            <a:endParaRPr lang="en-US" altLang="en-US"/>
          </a:p>
        </p:txBody>
      </p:sp>
    </p:spTree>
    <p:extLst>
      <p:ext uri="{BB962C8B-B14F-4D97-AF65-F5344CB8AC3E}">
        <p14:creationId xmlns:p14="http://schemas.microsoft.com/office/powerpoint/2010/main" val="1894784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46</a:t>
            </a:fld>
            <a:endParaRPr lang="en-US" altLang="en-US"/>
          </a:p>
        </p:txBody>
      </p:sp>
    </p:spTree>
    <p:extLst>
      <p:ext uri="{BB962C8B-B14F-4D97-AF65-F5344CB8AC3E}">
        <p14:creationId xmlns:p14="http://schemas.microsoft.com/office/powerpoint/2010/main" val="322856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7</a:t>
            </a:fld>
            <a:endParaRPr lang="en-US" altLang="en-US"/>
          </a:p>
        </p:txBody>
      </p:sp>
    </p:spTree>
    <p:extLst>
      <p:ext uri="{BB962C8B-B14F-4D97-AF65-F5344CB8AC3E}">
        <p14:creationId xmlns:p14="http://schemas.microsoft.com/office/powerpoint/2010/main" val="2333212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47</a:t>
            </a:fld>
            <a:endParaRPr lang="en-US" altLang="en-US"/>
          </a:p>
        </p:txBody>
      </p:sp>
    </p:spTree>
    <p:extLst>
      <p:ext uri="{BB962C8B-B14F-4D97-AF65-F5344CB8AC3E}">
        <p14:creationId xmlns:p14="http://schemas.microsoft.com/office/powerpoint/2010/main" val="3065209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48</a:t>
            </a:fld>
            <a:endParaRPr lang="en-US" altLang="en-US"/>
          </a:p>
        </p:txBody>
      </p:sp>
    </p:spTree>
    <p:extLst>
      <p:ext uri="{BB962C8B-B14F-4D97-AF65-F5344CB8AC3E}">
        <p14:creationId xmlns:p14="http://schemas.microsoft.com/office/powerpoint/2010/main" val="2713077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49</a:t>
            </a:fld>
            <a:endParaRPr lang="en-US" altLang="en-US"/>
          </a:p>
        </p:txBody>
      </p:sp>
    </p:spTree>
    <p:extLst>
      <p:ext uri="{BB962C8B-B14F-4D97-AF65-F5344CB8AC3E}">
        <p14:creationId xmlns:p14="http://schemas.microsoft.com/office/powerpoint/2010/main" val="2240350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50</a:t>
            </a:fld>
            <a:endParaRPr lang="en-US" altLang="en-US"/>
          </a:p>
        </p:txBody>
      </p:sp>
    </p:spTree>
    <p:extLst>
      <p:ext uri="{BB962C8B-B14F-4D97-AF65-F5344CB8AC3E}">
        <p14:creationId xmlns:p14="http://schemas.microsoft.com/office/powerpoint/2010/main" val="2023716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51</a:t>
            </a:fld>
            <a:endParaRPr lang="en-US" altLang="en-US"/>
          </a:p>
        </p:txBody>
      </p:sp>
    </p:spTree>
    <p:extLst>
      <p:ext uri="{BB962C8B-B14F-4D97-AF65-F5344CB8AC3E}">
        <p14:creationId xmlns:p14="http://schemas.microsoft.com/office/powerpoint/2010/main" val="291627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52</a:t>
            </a:fld>
            <a:endParaRPr lang="en-US" altLang="en-US"/>
          </a:p>
        </p:txBody>
      </p:sp>
    </p:spTree>
    <p:extLst>
      <p:ext uri="{BB962C8B-B14F-4D97-AF65-F5344CB8AC3E}">
        <p14:creationId xmlns:p14="http://schemas.microsoft.com/office/powerpoint/2010/main" val="4229109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53</a:t>
            </a:fld>
            <a:endParaRPr lang="en-US" altLang="en-US"/>
          </a:p>
        </p:txBody>
      </p:sp>
    </p:spTree>
    <p:extLst>
      <p:ext uri="{BB962C8B-B14F-4D97-AF65-F5344CB8AC3E}">
        <p14:creationId xmlns:p14="http://schemas.microsoft.com/office/powerpoint/2010/main" val="929779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54</a:t>
            </a:fld>
            <a:endParaRPr lang="en-US" altLang="en-US"/>
          </a:p>
        </p:txBody>
      </p:sp>
    </p:spTree>
    <p:extLst>
      <p:ext uri="{BB962C8B-B14F-4D97-AF65-F5344CB8AC3E}">
        <p14:creationId xmlns:p14="http://schemas.microsoft.com/office/powerpoint/2010/main" val="1462471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55</a:t>
            </a:fld>
            <a:endParaRPr lang="en-US" altLang="en-US"/>
          </a:p>
        </p:txBody>
      </p:sp>
    </p:spTree>
    <p:extLst>
      <p:ext uri="{BB962C8B-B14F-4D97-AF65-F5344CB8AC3E}">
        <p14:creationId xmlns:p14="http://schemas.microsoft.com/office/powerpoint/2010/main" val="1834163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511175"/>
            <a:ext cx="6000750" cy="3375025"/>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F886A7-082F-4660-B81B-F065F7EAB179}" type="slidenum">
              <a:rPr lang="en-US" smtClean="0"/>
              <a:t>56</a:t>
            </a:fld>
            <a:endParaRPr lang="en-US"/>
          </a:p>
        </p:txBody>
      </p:sp>
    </p:spTree>
    <p:extLst>
      <p:ext uri="{BB962C8B-B14F-4D97-AF65-F5344CB8AC3E}">
        <p14:creationId xmlns:p14="http://schemas.microsoft.com/office/powerpoint/2010/main" val="315983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5" indent="-170815" defTabSz="914284">
              <a:buFont typeface="Arial,Sans-Serif"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8</a:t>
            </a:fld>
            <a:endParaRPr lang="en-US" altLang="en-US"/>
          </a:p>
        </p:txBody>
      </p:sp>
    </p:spTree>
    <p:extLst>
      <p:ext uri="{BB962C8B-B14F-4D97-AF65-F5344CB8AC3E}">
        <p14:creationId xmlns:p14="http://schemas.microsoft.com/office/powerpoint/2010/main" val="1469528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57</a:t>
            </a:fld>
            <a:endParaRPr lang="en-US" altLang="en-US"/>
          </a:p>
        </p:txBody>
      </p:sp>
    </p:spTree>
    <p:extLst>
      <p:ext uri="{BB962C8B-B14F-4D97-AF65-F5344CB8AC3E}">
        <p14:creationId xmlns:p14="http://schemas.microsoft.com/office/powerpoint/2010/main" val="7167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58</a:t>
            </a:fld>
            <a:endParaRPr lang="en-US" altLang="en-US"/>
          </a:p>
        </p:txBody>
      </p:sp>
    </p:spTree>
    <p:extLst>
      <p:ext uri="{BB962C8B-B14F-4D97-AF65-F5344CB8AC3E}">
        <p14:creationId xmlns:p14="http://schemas.microsoft.com/office/powerpoint/2010/main" val="1165572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9" indent="-285711" eaLnBrk="0" hangingPunct="0">
              <a:spcBef>
                <a:spcPct val="30000"/>
              </a:spcBef>
              <a:defRPr sz="1200">
                <a:solidFill>
                  <a:schemeClr val="tx1"/>
                </a:solidFill>
                <a:latin typeface="Calibri" pitchFamily="34" charset="0"/>
                <a:ea typeface="MS PGothic" pitchFamily="34" charset="-128"/>
              </a:defRPr>
            </a:lvl2pPr>
            <a:lvl3pPr marL="1142845" indent="-228569" eaLnBrk="0" hangingPunct="0">
              <a:spcBef>
                <a:spcPct val="30000"/>
              </a:spcBef>
              <a:defRPr sz="1200">
                <a:solidFill>
                  <a:schemeClr val="tx1"/>
                </a:solidFill>
                <a:latin typeface="Calibri" pitchFamily="34" charset="0"/>
                <a:ea typeface="MS PGothic" pitchFamily="34" charset="-128"/>
              </a:defRPr>
            </a:lvl3pPr>
            <a:lvl4pPr marL="1599983" indent="-228569" eaLnBrk="0" hangingPunct="0">
              <a:spcBef>
                <a:spcPct val="30000"/>
              </a:spcBef>
              <a:defRPr sz="1200">
                <a:solidFill>
                  <a:schemeClr val="tx1"/>
                </a:solidFill>
                <a:latin typeface="Calibri" pitchFamily="34" charset="0"/>
                <a:ea typeface="MS PGothic" pitchFamily="34" charset="-128"/>
              </a:defRPr>
            </a:lvl4pPr>
            <a:lvl5pPr marL="2057122" indent="-228569" eaLnBrk="0" hangingPunct="0">
              <a:spcBef>
                <a:spcPct val="30000"/>
              </a:spcBef>
              <a:defRPr sz="1200">
                <a:solidFill>
                  <a:schemeClr val="tx1"/>
                </a:solidFill>
                <a:latin typeface="Calibri" pitchFamily="34" charset="0"/>
                <a:ea typeface="MS PGothic" pitchFamily="34" charset="-128"/>
              </a:defRPr>
            </a:lvl5pPr>
            <a:lvl6pPr marL="2514260" indent="-228569"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98" indent="-228569"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536" indent="-228569"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74" indent="-228569"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74465AF-BE5F-49FC-89E2-1D54E2D94CB4}" type="slidenum">
              <a:rPr lang="en-US" altLang="en-US" smtClean="0"/>
              <a:pPr eaLnBrk="1" hangingPunct="1">
                <a:spcBef>
                  <a:spcPct val="0"/>
                </a:spcBef>
              </a:pPr>
              <a:t>60</a:t>
            </a:fld>
            <a:endParaRPr lang="en-US" altLang="en-US"/>
          </a:p>
        </p:txBody>
      </p:sp>
    </p:spTree>
    <p:extLst>
      <p:ext uri="{BB962C8B-B14F-4D97-AF65-F5344CB8AC3E}">
        <p14:creationId xmlns:p14="http://schemas.microsoft.com/office/powerpoint/2010/main" val="2999719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B9519B0C-48CD-42BC-B5DF-5286385AEC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Slide Number Placeholder 3">
            <a:extLst>
              <a:ext uri="{FF2B5EF4-FFF2-40B4-BE49-F238E27FC236}">
                <a16:creationId xmlns:a16="http://schemas.microsoft.com/office/drawing/2014/main" id="{6B1FEB8C-D84E-492E-9BF9-70A535EF6E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648" indent="-285633"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2536"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599550"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6566" indent="-228507"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3580"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0595"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7609"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4624" indent="-22850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000C690A-B88E-4A26-B75D-B20DB878C303}" type="slidenum">
              <a:rPr lang="en-US" altLang="en-US"/>
              <a:pPr eaLnBrk="1" hangingPunct="1">
                <a:spcBef>
                  <a:spcPct val="0"/>
                </a:spcBef>
              </a:pPr>
              <a:t>61</a:t>
            </a:fld>
            <a:endParaRPr lang="en-US" altLang="en-US"/>
          </a:p>
        </p:txBody>
      </p:sp>
      <p:sp>
        <p:nvSpPr>
          <p:cNvPr id="180228" name="Notes Placeholder 1">
            <a:extLst>
              <a:ext uri="{FF2B5EF4-FFF2-40B4-BE49-F238E27FC236}">
                <a16:creationId xmlns:a16="http://schemas.microsoft.com/office/drawing/2014/main" id="{08F72A53-249C-403E-963F-B789BB7DF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19371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9</a:t>
            </a:fld>
            <a:endParaRPr lang="en-US" altLang="en-US"/>
          </a:p>
        </p:txBody>
      </p:sp>
    </p:spTree>
    <p:extLst>
      <p:ext uri="{BB962C8B-B14F-4D97-AF65-F5344CB8AC3E}">
        <p14:creationId xmlns:p14="http://schemas.microsoft.com/office/powerpoint/2010/main" val="57099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10</a:t>
            </a:fld>
            <a:endParaRPr lang="en-US" altLang="en-US"/>
          </a:p>
        </p:txBody>
      </p:sp>
    </p:spTree>
    <p:extLst>
      <p:ext uri="{BB962C8B-B14F-4D97-AF65-F5344CB8AC3E}">
        <p14:creationId xmlns:p14="http://schemas.microsoft.com/office/powerpoint/2010/main" val="319373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9" indent="-285711" eaLnBrk="0" hangingPunct="0">
              <a:spcBef>
                <a:spcPct val="30000"/>
              </a:spcBef>
              <a:defRPr sz="1200">
                <a:solidFill>
                  <a:schemeClr val="tx1"/>
                </a:solidFill>
                <a:latin typeface="Calibri" pitchFamily="34" charset="0"/>
                <a:ea typeface="MS PGothic" pitchFamily="34" charset="-128"/>
              </a:defRPr>
            </a:lvl2pPr>
            <a:lvl3pPr marL="1142845" indent="-228569" eaLnBrk="0" hangingPunct="0">
              <a:spcBef>
                <a:spcPct val="30000"/>
              </a:spcBef>
              <a:defRPr sz="1200">
                <a:solidFill>
                  <a:schemeClr val="tx1"/>
                </a:solidFill>
                <a:latin typeface="Calibri" pitchFamily="34" charset="0"/>
                <a:ea typeface="MS PGothic" pitchFamily="34" charset="-128"/>
              </a:defRPr>
            </a:lvl3pPr>
            <a:lvl4pPr marL="1599983" indent="-228569" eaLnBrk="0" hangingPunct="0">
              <a:spcBef>
                <a:spcPct val="30000"/>
              </a:spcBef>
              <a:defRPr sz="1200">
                <a:solidFill>
                  <a:schemeClr val="tx1"/>
                </a:solidFill>
                <a:latin typeface="Calibri" pitchFamily="34" charset="0"/>
                <a:ea typeface="MS PGothic" pitchFamily="34" charset="-128"/>
              </a:defRPr>
            </a:lvl4pPr>
            <a:lvl5pPr marL="2057122" indent="-228569" eaLnBrk="0" hangingPunct="0">
              <a:spcBef>
                <a:spcPct val="30000"/>
              </a:spcBef>
              <a:defRPr sz="1200">
                <a:solidFill>
                  <a:schemeClr val="tx1"/>
                </a:solidFill>
                <a:latin typeface="Calibri" pitchFamily="34" charset="0"/>
                <a:ea typeface="MS PGothic" pitchFamily="34" charset="-128"/>
              </a:defRPr>
            </a:lvl5pPr>
            <a:lvl6pPr marL="2514260" indent="-228569"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98" indent="-228569"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536" indent="-228569"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74" indent="-228569"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74465AF-BE5F-49FC-89E2-1D54E2D94CB4}" type="slidenum">
              <a:rPr lang="en-US" altLang="en-US" smtClean="0"/>
              <a:pPr eaLnBrk="1" hangingPunct="1">
                <a:spcBef>
                  <a:spcPct val="0"/>
                </a:spcBef>
              </a:pPr>
              <a:t>11</a:t>
            </a:fld>
            <a:endParaRPr lang="en-US" altLang="en-US"/>
          </a:p>
        </p:txBody>
      </p:sp>
    </p:spTree>
    <p:extLst>
      <p:ext uri="{BB962C8B-B14F-4D97-AF65-F5344CB8AC3E}">
        <p14:creationId xmlns:p14="http://schemas.microsoft.com/office/powerpoint/2010/main" val="148826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B6FEA-786C-4512-B8D2-193DDCB848CA}" type="slidenum">
              <a:rPr lang="en-US" altLang="en-US" smtClean="0"/>
              <a:pPr/>
              <a:t>12</a:t>
            </a:fld>
            <a:endParaRPr lang="en-US" altLang="en-US"/>
          </a:p>
        </p:txBody>
      </p:sp>
      <p:sp>
        <p:nvSpPr>
          <p:cNvPr id="5" name="Date Placeholder 4">
            <a:extLst>
              <a:ext uri="{FF2B5EF4-FFF2-40B4-BE49-F238E27FC236}">
                <a16:creationId xmlns:a16="http://schemas.microsoft.com/office/drawing/2014/main" id="{C1DACBEA-7BE2-44CE-9BB2-F65F8BA1BC44}"/>
              </a:ext>
            </a:extLst>
          </p:cNvPr>
          <p:cNvSpPr>
            <a:spLocks noGrp="1"/>
          </p:cNvSpPr>
          <p:nvPr>
            <p:ph type="dt" idx="1"/>
          </p:nvPr>
        </p:nvSpPr>
        <p:spPr/>
        <p:txBody>
          <a:bodyPr/>
          <a:lstStyle/>
          <a:p>
            <a:pPr>
              <a:defRPr/>
            </a:pPr>
            <a:r>
              <a:rPr lang="en-US" altLang="en-US"/>
              <a:t>7/15/2019</a:t>
            </a:r>
          </a:p>
        </p:txBody>
      </p:sp>
    </p:spTree>
    <p:extLst>
      <p:ext uri="{BB962C8B-B14F-4D97-AF65-F5344CB8AC3E}">
        <p14:creationId xmlns:p14="http://schemas.microsoft.com/office/powerpoint/2010/main" val="2794284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Title Slide">
    <p:spTree>
      <p:nvGrpSpPr>
        <p:cNvPr id="1" name=""/>
        <p:cNvGrpSpPr/>
        <p:nvPr/>
      </p:nvGrpSpPr>
      <p:grpSpPr>
        <a:xfrm>
          <a:off x="0" y="0"/>
          <a:ext cx="0" cy="0"/>
          <a:chOff x="0" y="0"/>
          <a:chExt cx="0" cy="0"/>
        </a:xfrm>
      </p:grpSpPr>
      <p:pic>
        <p:nvPicPr>
          <p:cNvPr id="2050" name="Picture 2" descr="HD wallpaper: night, lights, CA, panorama, Bay, San Diego, United States |  Wallpaper Flare">
            <a:extLst>
              <a:ext uri="{FF2B5EF4-FFF2-40B4-BE49-F238E27FC236}">
                <a16:creationId xmlns:a16="http://schemas.microsoft.com/office/drawing/2014/main" id="{E53A394B-9F12-46C0-B78C-FA7AF43A9F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324"/>
          <a:stretch/>
        </p:blipFill>
        <p:spPr bwMode="auto">
          <a:xfrm>
            <a:off x="2381" y="0"/>
            <a:ext cx="9141619" cy="47237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64550E0-96FA-4AD2-BBED-2C5427C0752C}"/>
              </a:ext>
            </a:extLst>
          </p:cNvPr>
          <p:cNvSpPr/>
          <p:nvPr userDrawn="1"/>
        </p:nvSpPr>
        <p:spPr>
          <a:xfrm>
            <a:off x="-7144" y="0"/>
            <a:ext cx="9141619" cy="5143500"/>
          </a:xfrm>
          <a:prstGeom prst="rect">
            <a:avLst/>
          </a:prstGeom>
          <a:gradFill flip="none" rotWithShape="1">
            <a:gsLst>
              <a:gs pos="0">
                <a:srgbClr val="008BCA">
                  <a:alpha val="51000"/>
                </a:srgbClr>
              </a:gs>
              <a:gs pos="85714">
                <a:srgbClr val="004064">
                  <a:alpha val="0"/>
                </a:srgbClr>
              </a:gs>
              <a:gs pos="23000">
                <a:srgbClr val="004064">
                  <a:alpha val="3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Freeform 13"/>
          <p:cNvSpPr>
            <a:spLocks/>
          </p:cNvSpPr>
          <p:nvPr userDrawn="1"/>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p:cNvSpPr>
            <a:spLocks/>
          </p:cNvSpPr>
          <p:nvPr userDrawn="1"/>
        </p:nvSpPr>
        <p:spPr bwMode="auto">
          <a:xfrm>
            <a:off x="-7144" y="3088482"/>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Shape 43"/>
          <p:cNvSpPr/>
          <p:nvPr userDrawn="1"/>
        </p:nvSpPr>
        <p:spPr>
          <a:xfrm>
            <a:off x="5432822" y="1856185"/>
            <a:ext cx="3572" cy="1190"/>
          </a:xfrm>
          <a:custGeom>
            <a:avLst/>
            <a:gdLst>
              <a:gd name="connsiteX0" fmla="*/ 4475 w 4475"/>
              <a:gd name="connsiteY0" fmla="*/ 0 h 1146"/>
              <a:gd name="connsiteX1" fmla="*/ 1840 w 4475"/>
              <a:gd name="connsiteY1" fmla="*/ 711 h 1146"/>
              <a:gd name="connsiteX2" fmla="*/ 562 w 4475"/>
              <a:gd name="connsiteY2" fmla="*/ 986 h 1146"/>
              <a:gd name="connsiteX3" fmla="*/ 4475 w 4475"/>
              <a:gd name="connsiteY3" fmla="*/ 0 h 1146"/>
            </a:gdLst>
            <a:ahLst/>
            <a:cxnLst>
              <a:cxn ang="0">
                <a:pos x="connsiteX0" y="connsiteY0"/>
              </a:cxn>
              <a:cxn ang="0">
                <a:pos x="connsiteX1" y="connsiteY1"/>
              </a:cxn>
              <a:cxn ang="0">
                <a:pos x="connsiteX2" y="connsiteY2"/>
              </a:cxn>
              <a:cxn ang="0">
                <a:pos x="connsiteX3" y="connsiteY3"/>
              </a:cxn>
            </a:cxnLst>
            <a:rect l="l" t="t" r="r" b="b"/>
            <a:pathLst>
              <a:path w="4475" h="1146">
                <a:moveTo>
                  <a:pt x="4475" y="0"/>
                </a:moveTo>
                <a:lnTo>
                  <a:pt x="1840" y="711"/>
                </a:lnTo>
                <a:cubicBezTo>
                  <a:pt x="56" y="1154"/>
                  <a:pt x="-554" y="1283"/>
                  <a:pt x="562" y="986"/>
                </a:cubicBezTo>
                <a:lnTo>
                  <a:pt x="44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10" name="Group 9">
            <a:extLst>
              <a:ext uri="{FF2B5EF4-FFF2-40B4-BE49-F238E27FC236}">
                <a16:creationId xmlns:a16="http://schemas.microsoft.com/office/drawing/2014/main" id="{4C2CA5AF-2FE1-44FE-8BED-C92D960E2ED5}"/>
              </a:ext>
            </a:extLst>
          </p:cNvPr>
          <p:cNvGrpSpPr/>
          <p:nvPr userDrawn="1"/>
        </p:nvGrpSpPr>
        <p:grpSpPr>
          <a:xfrm>
            <a:off x="6092753" y="3963813"/>
            <a:ext cx="2467996" cy="759920"/>
            <a:chOff x="410766" y="4212431"/>
            <a:chExt cx="1840598" cy="566738"/>
          </a:xfrm>
        </p:grpSpPr>
        <p:pic>
          <p:nvPicPr>
            <p:cNvPr id="8" name="Graphic 4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1806A4C-0A6B-46D9-B914-7D686B8FA0AF}"/>
                </a:ext>
              </a:extLst>
            </p:cNvPr>
            <p:cNvSpPr/>
            <p:nvPr userDrawn="1"/>
          </p:nvSpPr>
          <p:spPr>
            <a:xfrm>
              <a:off x="1004455" y="4648200"/>
              <a:ext cx="1246909" cy="13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482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C2F56-04AC-485E-A4AF-4A45EF24FB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Freeform: Shape 28">
            <a:extLst>
              <a:ext uri="{FF2B5EF4-FFF2-40B4-BE49-F238E27FC236}">
                <a16:creationId xmlns:a16="http://schemas.microsoft.com/office/drawing/2014/main" id="{CBAAAFCE-E98A-4B7B-8E39-9B533B763C4C}"/>
              </a:ext>
            </a:extLst>
          </p:cNvPr>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9">
            <a:extLst>
              <a:ext uri="{FF2B5EF4-FFF2-40B4-BE49-F238E27FC236}">
                <a16:creationId xmlns:a16="http://schemas.microsoft.com/office/drawing/2014/main" id="{CF3D1288-7E49-4C48-A41B-8713C4E0331A}"/>
              </a:ext>
            </a:extLst>
          </p:cNvPr>
          <p:cNvSpPr>
            <a:spLocks/>
          </p:cNvSpPr>
          <p:nvPr userDrawn="1"/>
        </p:nvSpPr>
        <p:spPr bwMode="auto">
          <a:xfrm>
            <a:off x="5849541" y="-11906"/>
            <a:ext cx="3294459" cy="654844"/>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a:extLst>
              <a:ext uri="{FF2B5EF4-FFF2-40B4-BE49-F238E27FC236}">
                <a16:creationId xmlns:a16="http://schemas.microsoft.com/office/drawing/2014/main" id="{0E766831-8C99-4F87-BF0C-B3C842188905}"/>
              </a:ext>
            </a:extLst>
          </p:cNvPr>
          <p:cNvSpPr>
            <a:spLocks/>
          </p:cNvSpPr>
          <p:nvPr userDrawn="1"/>
        </p:nvSpPr>
        <p:spPr bwMode="auto">
          <a:xfrm>
            <a:off x="6347223" y="-11906"/>
            <a:ext cx="2796778" cy="556022"/>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7" name="Picture 19">
            <a:extLst>
              <a:ext uri="{FF2B5EF4-FFF2-40B4-BE49-F238E27FC236}">
                <a16:creationId xmlns:a16="http://schemas.microsoft.com/office/drawing/2014/main" id="{13C9F76A-DA90-4031-86C9-4C5027596D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9360" y="113110"/>
            <a:ext cx="72747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793B7E02-46A6-4794-8292-3CAAE8ACB9C9}"/>
              </a:ext>
            </a:extLst>
          </p:cNvPr>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a:t>
            </a:fld>
            <a:endParaRPr lang="en-US" sz="900" b="1"/>
          </a:p>
        </p:txBody>
      </p:sp>
      <p:sp>
        <p:nvSpPr>
          <p:cNvPr id="9" name="Rectangle 8">
            <a:extLst>
              <a:ext uri="{FF2B5EF4-FFF2-40B4-BE49-F238E27FC236}">
                <a16:creationId xmlns:a16="http://schemas.microsoft.com/office/drawing/2014/main" id="{6C14CCF9-DC15-4CE8-BC35-165E2BDE4FCE}"/>
              </a:ext>
            </a:extLst>
          </p:cNvPr>
          <p:cNvSpPr/>
          <p:nvPr userDrawn="1"/>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77662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998583-7CA9-43F5-87A9-90A3D75D0553}"/>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57000"/>
                    </a14:imgEffect>
                  </a14:imgLayer>
                </a14:imgProps>
              </a:ext>
              <a:ext uri="{28A0092B-C50C-407E-A947-70E740481C1C}">
                <a14:useLocalDpi xmlns:a14="http://schemas.microsoft.com/office/drawing/2010/main"/>
              </a:ext>
            </a:extLst>
          </a:blip>
          <a:stretch>
            <a:fillRect/>
          </a:stretch>
        </p:blipFill>
        <p:spPr>
          <a:xfrm>
            <a:off x="-1" y="-1"/>
            <a:ext cx="9144001" cy="5143501"/>
          </a:xfrm>
          <a:prstGeom prst="rect">
            <a:avLst/>
          </a:prstGeom>
        </p:spPr>
      </p:pic>
      <p:sp>
        <p:nvSpPr>
          <p:cNvPr id="11" name="Rectangle 10">
            <a:extLst>
              <a:ext uri="{FF2B5EF4-FFF2-40B4-BE49-F238E27FC236}">
                <a16:creationId xmlns:a16="http://schemas.microsoft.com/office/drawing/2014/main" id="{2AF28BE2-B58C-4BA1-A7B6-2BD600CF6FE3}"/>
              </a:ext>
            </a:extLst>
          </p:cNvPr>
          <p:cNvSpPr/>
          <p:nvPr userDrawn="1"/>
        </p:nvSpPr>
        <p:spPr>
          <a:xfrm>
            <a:off x="1191" y="0"/>
            <a:ext cx="9141619" cy="5143500"/>
          </a:xfrm>
          <a:prstGeom prst="rect">
            <a:avLst/>
          </a:prstGeom>
          <a:gradFill flip="none" rotWithShape="1">
            <a:gsLst>
              <a:gs pos="0">
                <a:srgbClr val="008BCA">
                  <a:alpha val="54000"/>
                </a:srgbClr>
              </a:gs>
              <a:gs pos="67000">
                <a:schemeClr val="accent2">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Freeform: Shape 28">
            <a:extLst>
              <a:ext uri="{FF2B5EF4-FFF2-40B4-BE49-F238E27FC236}">
                <a16:creationId xmlns:a16="http://schemas.microsoft.com/office/drawing/2014/main" id="{CBAAAFCE-E98A-4B7B-8E39-9B533B763C4C}"/>
              </a:ext>
            </a:extLst>
          </p:cNvPr>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9">
            <a:extLst>
              <a:ext uri="{FF2B5EF4-FFF2-40B4-BE49-F238E27FC236}">
                <a16:creationId xmlns:a16="http://schemas.microsoft.com/office/drawing/2014/main" id="{CF3D1288-7E49-4C48-A41B-8713C4E0331A}"/>
              </a:ext>
            </a:extLst>
          </p:cNvPr>
          <p:cNvSpPr>
            <a:spLocks/>
          </p:cNvSpPr>
          <p:nvPr userDrawn="1"/>
        </p:nvSpPr>
        <p:spPr bwMode="auto">
          <a:xfrm>
            <a:off x="5849541" y="-11906"/>
            <a:ext cx="3294459" cy="654844"/>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a:extLst>
              <a:ext uri="{FF2B5EF4-FFF2-40B4-BE49-F238E27FC236}">
                <a16:creationId xmlns:a16="http://schemas.microsoft.com/office/drawing/2014/main" id="{0E766831-8C99-4F87-BF0C-B3C842188905}"/>
              </a:ext>
            </a:extLst>
          </p:cNvPr>
          <p:cNvSpPr>
            <a:spLocks/>
          </p:cNvSpPr>
          <p:nvPr userDrawn="1"/>
        </p:nvSpPr>
        <p:spPr bwMode="auto">
          <a:xfrm>
            <a:off x="6347223" y="-11906"/>
            <a:ext cx="2796778" cy="556022"/>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7" name="Picture 19">
            <a:extLst>
              <a:ext uri="{FF2B5EF4-FFF2-40B4-BE49-F238E27FC236}">
                <a16:creationId xmlns:a16="http://schemas.microsoft.com/office/drawing/2014/main" id="{13C9F76A-DA90-4031-86C9-4C5027596D0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09360" y="113110"/>
            <a:ext cx="72747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793B7E02-46A6-4794-8292-3CAAE8ACB9C9}"/>
              </a:ext>
            </a:extLst>
          </p:cNvPr>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a:t>
            </a:fld>
            <a:endParaRPr lang="en-US" sz="900" b="1"/>
          </a:p>
        </p:txBody>
      </p:sp>
      <p:sp>
        <p:nvSpPr>
          <p:cNvPr id="9" name="Rectangle 8">
            <a:extLst>
              <a:ext uri="{FF2B5EF4-FFF2-40B4-BE49-F238E27FC236}">
                <a16:creationId xmlns:a16="http://schemas.microsoft.com/office/drawing/2014/main" id="{6C14CCF9-DC15-4CE8-BC35-165E2BDE4FCE}"/>
              </a:ext>
            </a:extLst>
          </p:cNvPr>
          <p:cNvSpPr/>
          <p:nvPr userDrawn="1"/>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128607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60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1690-C22A-48A4-9E70-914011494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E381F-40E6-41EB-B198-26D9F295B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03AD6-4BE2-4BFC-A10E-4DB148D8A2D1}"/>
              </a:ext>
            </a:extLst>
          </p:cNvPr>
          <p:cNvSpPr>
            <a:spLocks noGrp="1"/>
          </p:cNvSpPr>
          <p:nvPr>
            <p:ph type="dt" sz="half" idx="10"/>
          </p:nvPr>
        </p:nvSpPr>
        <p:spPr/>
        <p:txBody>
          <a:bodyPr/>
          <a:lstStyle/>
          <a:p>
            <a:fld id="{96171470-BE08-41DF-A4F7-C04F3B6FD9D5}" type="datetimeFigureOut">
              <a:rPr lang="en-US" smtClean="0"/>
              <a:t>11/5/2025</a:t>
            </a:fld>
            <a:endParaRPr lang="en-US"/>
          </a:p>
        </p:txBody>
      </p:sp>
      <p:sp>
        <p:nvSpPr>
          <p:cNvPr id="5" name="Footer Placeholder 4">
            <a:extLst>
              <a:ext uri="{FF2B5EF4-FFF2-40B4-BE49-F238E27FC236}">
                <a16:creationId xmlns:a16="http://schemas.microsoft.com/office/drawing/2014/main" id="{EDCE8F5C-6990-4AB9-8253-84020A7CC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C9E9F-B080-4CC5-82EB-C86C963C1555}"/>
              </a:ext>
            </a:extLst>
          </p:cNvPr>
          <p:cNvSpPr>
            <a:spLocks noGrp="1"/>
          </p:cNvSpPr>
          <p:nvPr>
            <p:ph type="sldNum" sz="quarter" idx="12"/>
          </p:nvPr>
        </p:nvSpPr>
        <p:spPr/>
        <p:txBody>
          <a:bodyPr/>
          <a:lstStyle/>
          <a:p>
            <a:fld id="{F4EF742D-AE3E-4C03-AC27-A36E812A7C84}" type="slidenum">
              <a:rPr lang="en-US" smtClean="0"/>
              <a:t>‹#›</a:t>
            </a:fld>
            <a:endParaRPr lang="en-US"/>
          </a:p>
        </p:txBody>
      </p:sp>
    </p:spTree>
    <p:extLst>
      <p:ext uri="{BB962C8B-B14F-4D97-AF65-F5344CB8AC3E}">
        <p14:creationId xmlns:p14="http://schemas.microsoft.com/office/powerpoint/2010/main" val="27257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9588-D1C2-44FB-9355-85C6B7221FB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D1ECD5-15B6-4020-B135-1C193B0FDB6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4A26C1-0760-457E-BB0E-8DDF5DCD0FD3}"/>
              </a:ext>
            </a:extLst>
          </p:cNvPr>
          <p:cNvSpPr>
            <a:spLocks noGrp="1"/>
          </p:cNvSpPr>
          <p:nvPr>
            <p:ph type="dt" sz="half" idx="10"/>
          </p:nvPr>
        </p:nvSpPr>
        <p:spPr/>
        <p:txBody>
          <a:bodyPr/>
          <a:lstStyle/>
          <a:p>
            <a:fld id="{62BA5F91-EA33-45DC-B5DF-F26948F14F5D}" type="datetimeFigureOut">
              <a:rPr lang="en-US" smtClean="0"/>
              <a:t>11/5/2025</a:t>
            </a:fld>
            <a:endParaRPr lang="en-US"/>
          </a:p>
        </p:txBody>
      </p:sp>
      <p:sp>
        <p:nvSpPr>
          <p:cNvPr id="5" name="Footer Placeholder 4">
            <a:extLst>
              <a:ext uri="{FF2B5EF4-FFF2-40B4-BE49-F238E27FC236}">
                <a16:creationId xmlns:a16="http://schemas.microsoft.com/office/drawing/2014/main" id="{1C830DF9-C27C-4344-B71D-41A6495E4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DF1B5-C894-41C6-AD10-80666228C6F2}"/>
              </a:ext>
            </a:extLst>
          </p:cNvPr>
          <p:cNvSpPr>
            <a:spLocks noGrp="1"/>
          </p:cNvSpPr>
          <p:nvPr>
            <p:ph type="sldNum" sz="quarter" idx="12"/>
          </p:nvPr>
        </p:nvSpPr>
        <p:spPr/>
        <p:txBody>
          <a:bodyPr/>
          <a:lstStyle/>
          <a:p>
            <a:fld id="{715DE128-D114-4DB5-85DD-9ED86D5F006B}" type="slidenum">
              <a:rPr lang="en-US" smtClean="0"/>
              <a:t>‹#›</a:t>
            </a:fld>
            <a:endParaRPr lang="en-US"/>
          </a:p>
        </p:txBody>
      </p:sp>
    </p:spTree>
    <p:extLst>
      <p:ext uri="{BB962C8B-B14F-4D97-AF65-F5344CB8AC3E}">
        <p14:creationId xmlns:p14="http://schemas.microsoft.com/office/powerpoint/2010/main" val="2165149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userDrawn="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D6A156-5E76-43FF-BBFA-7F8F32AC41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1" y="0"/>
            <a:ext cx="9141618" cy="4055706"/>
          </a:xfrm>
          <a:prstGeom prst="rect">
            <a:avLst/>
          </a:prstGeom>
        </p:spPr>
      </p:pic>
      <p:sp>
        <p:nvSpPr>
          <p:cNvPr id="11" name="Rectangle 10">
            <a:extLst>
              <a:ext uri="{FF2B5EF4-FFF2-40B4-BE49-F238E27FC236}">
                <a16:creationId xmlns:a16="http://schemas.microsoft.com/office/drawing/2014/main" id="{364550E0-96FA-4AD2-BBED-2C5427C0752C}"/>
              </a:ext>
            </a:extLst>
          </p:cNvPr>
          <p:cNvSpPr/>
          <p:nvPr userDrawn="1"/>
        </p:nvSpPr>
        <p:spPr>
          <a:xfrm>
            <a:off x="1191" y="0"/>
            <a:ext cx="9141619" cy="5143500"/>
          </a:xfrm>
          <a:prstGeom prst="rect">
            <a:avLst/>
          </a:prstGeom>
          <a:gradFill flip="none" rotWithShape="1">
            <a:gsLst>
              <a:gs pos="0">
                <a:srgbClr val="008BCA">
                  <a:alpha val="97000"/>
                </a:srgbClr>
              </a:gs>
              <a:gs pos="51000">
                <a:srgbClr val="004064">
                  <a:alpha val="7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Freeform 13"/>
          <p:cNvSpPr>
            <a:spLocks/>
          </p:cNvSpPr>
          <p:nvPr userDrawn="1"/>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p:cNvSpPr>
            <a:spLocks/>
          </p:cNvSpPr>
          <p:nvPr userDrawn="1"/>
        </p:nvSpPr>
        <p:spPr bwMode="auto">
          <a:xfrm>
            <a:off x="-7144" y="3088482"/>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Shape 43"/>
          <p:cNvSpPr/>
          <p:nvPr userDrawn="1"/>
        </p:nvSpPr>
        <p:spPr>
          <a:xfrm>
            <a:off x="5432822" y="1856185"/>
            <a:ext cx="3572" cy="1190"/>
          </a:xfrm>
          <a:custGeom>
            <a:avLst/>
            <a:gdLst>
              <a:gd name="connsiteX0" fmla="*/ 4475 w 4475"/>
              <a:gd name="connsiteY0" fmla="*/ 0 h 1146"/>
              <a:gd name="connsiteX1" fmla="*/ 1840 w 4475"/>
              <a:gd name="connsiteY1" fmla="*/ 711 h 1146"/>
              <a:gd name="connsiteX2" fmla="*/ 562 w 4475"/>
              <a:gd name="connsiteY2" fmla="*/ 986 h 1146"/>
              <a:gd name="connsiteX3" fmla="*/ 4475 w 4475"/>
              <a:gd name="connsiteY3" fmla="*/ 0 h 1146"/>
            </a:gdLst>
            <a:ahLst/>
            <a:cxnLst>
              <a:cxn ang="0">
                <a:pos x="connsiteX0" y="connsiteY0"/>
              </a:cxn>
              <a:cxn ang="0">
                <a:pos x="connsiteX1" y="connsiteY1"/>
              </a:cxn>
              <a:cxn ang="0">
                <a:pos x="connsiteX2" y="connsiteY2"/>
              </a:cxn>
              <a:cxn ang="0">
                <a:pos x="connsiteX3" y="connsiteY3"/>
              </a:cxn>
            </a:cxnLst>
            <a:rect l="l" t="t" r="r" b="b"/>
            <a:pathLst>
              <a:path w="4475" h="1146">
                <a:moveTo>
                  <a:pt x="4475" y="0"/>
                </a:moveTo>
                <a:lnTo>
                  <a:pt x="1840" y="711"/>
                </a:lnTo>
                <a:cubicBezTo>
                  <a:pt x="56" y="1154"/>
                  <a:pt x="-554" y="1283"/>
                  <a:pt x="562" y="986"/>
                </a:cubicBezTo>
                <a:lnTo>
                  <a:pt x="44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a:off x="3918857" y="3697576"/>
            <a:ext cx="4917323" cy="847376"/>
          </a:xfrm>
        </p:spPr>
        <p:txBody>
          <a:bodyPr>
            <a:noAutofit/>
          </a:bodyPr>
          <a:lstStyle>
            <a:lvl1pPr algn="r">
              <a:defRPr sz="2700" b="1">
                <a:solidFill>
                  <a:schemeClr val="accent2"/>
                </a:solidFill>
              </a:defRPr>
            </a:lvl1pPr>
          </a:lstStyle>
          <a:p>
            <a:r>
              <a:rPr lang="en-US"/>
              <a:t>Click to edit Master title style</a:t>
            </a:r>
          </a:p>
        </p:txBody>
      </p:sp>
      <p:sp>
        <p:nvSpPr>
          <p:cNvPr id="3" name="Subtitle 2"/>
          <p:cNvSpPr>
            <a:spLocks noGrp="1"/>
          </p:cNvSpPr>
          <p:nvPr>
            <p:ph type="subTitle" idx="1"/>
          </p:nvPr>
        </p:nvSpPr>
        <p:spPr>
          <a:xfrm>
            <a:off x="3918857" y="4544952"/>
            <a:ext cx="4917323" cy="485425"/>
          </a:xfrm>
          <a:prstGeom prst="rect">
            <a:avLst/>
          </a:prstGeom>
        </p:spPr>
        <p:txBody>
          <a:bodyPr>
            <a:noAutofit/>
          </a:bodyPr>
          <a:lstStyle>
            <a:lvl1pPr marL="0" indent="0" algn="r">
              <a:spcBef>
                <a:spcPts val="0"/>
              </a:spcBef>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0" name="Group 9">
            <a:extLst>
              <a:ext uri="{FF2B5EF4-FFF2-40B4-BE49-F238E27FC236}">
                <a16:creationId xmlns:a16="http://schemas.microsoft.com/office/drawing/2014/main" id="{4C2CA5AF-2FE1-44FE-8BED-C92D960E2ED5}"/>
              </a:ext>
            </a:extLst>
          </p:cNvPr>
          <p:cNvGrpSpPr/>
          <p:nvPr userDrawn="1"/>
        </p:nvGrpSpPr>
        <p:grpSpPr>
          <a:xfrm>
            <a:off x="410766" y="4212431"/>
            <a:ext cx="1840598" cy="566738"/>
            <a:chOff x="410766" y="4212431"/>
            <a:chExt cx="1840598" cy="566738"/>
          </a:xfrm>
        </p:grpSpPr>
        <p:pic>
          <p:nvPicPr>
            <p:cNvPr id="8" name="Graphic 4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1806A4C-0A6B-46D9-B914-7D686B8FA0AF}"/>
                </a:ext>
              </a:extLst>
            </p:cNvPr>
            <p:cNvSpPr/>
            <p:nvPr userDrawn="1"/>
          </p:nvSpPr>
          <p:spPr>
            <a:xfrm>
              <a:off x="1004455" y="4648200"/>
              <a:ext cx="1246909" cy="13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21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238810"/>
            <a:ext cx="8510307" cy="3393912"/>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0"/>
          </p:nvPr>
        </p:nvSpPr>
        <p:spPr>
          <a:xfrm>
            <a:off x="314325" y="728663"/>
            <a:ext cx="8515350" cy="457200"/>
          </a:xfrm>
        </p:spPr>
        <p:txBody>
          <a:bodyPr>
            <a:noAutofit/>
          </a:bodyPr>
          <a:lstStyle>
            <a:lvl1pPr marL="0" indent="0">
              <a:buNone/>
              <a:defRPr sz="150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4" name="Date Placeholder 3"/>
          <p:cNvSpPr>
            <a:spLocks noGrp="1"/>
          </p:cNvSpPr>
          <p:nvPr>
            <p:ph type="dt" sz="half" idx="11"/>
          </p:nvPr>
        </p:nvSpPr>
        <p:spPr/>
        <p:txBody>
          <a:bodyPr/>
          <a:lstStyle/>
          <a:p>
            <a:fld id="{FD742763-E890-4124-8FB7-63EEE61769D5}" type="datetime1">
              <a:rPr lang="en-US" smtClean="0"/>
              <a:t>11/5/2025</a:t>
            </a:fld>
            <a:endParaRPr lang="en-US"/>
          </a:p>
        </p:txBody>
      </p:sp>
      <p:sp>
        <p:nvSpPr>
          <p:cNvPr id="5" name="Footer Placeholder 4"/>
          <p:cNvSpPr>
            <a:spLocks noGrp="1"/>
          </p:cNvSpPr>
          <p:nvPr>
            <p:ph type="ftr" sz="quarter" idx="12"/>
          </p:nvPr>
        </p:nvSpPr>
        <p:spPr/>
        <p:txBody>
          <a:bodyPr/>
          <a:lstStyle/>
          <a:p>
            <a:r>
              <a:rPr lang="en-US"/>
              <a:t>Section</a:t>
            </a:r>
          </a:p>
        </p:txBody>
      </p:sp>
    </p:spTree>
    <p:extLst>
      <p:ext uri="{BB962C8B-B14F-4D97-AF65-F5344CB8AC3E}">
        <p14:creationId xmlns:p14="http://schemas.microsoft.com/office/powerpoint/2010/main" val="21676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333375"/>
            <a:ext cx="8510307" cy="34234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123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Quote / Callout">
    <p:spTree>
      <p:nvGrpSpPr>
        <p:cNvPr id="1" name=""/>
        <p:cNvGrpSpPr/>
        <p:nvPr/>
      </p:nvGrpSpPr>
      <p:grpSpPr>
        <a:xfrm>
          <a:off x="0" y="0"/>
          <a:ext cx="0" cy="0"/>
          <a:chOff x="0" y="0"/>
          <a:chExt cx="0" cy="0"/>
        </a:xfrm>
      </p:grpSpPr>
      <p:sp>
        <p:nvSpPr>
          <p:cNvPr id="8" name="Freeform: Shape 28">
            <a:extLst>
              <a:ext uri="{FF2B5EF4-FFF2-40B4-BE49-F238E27FC236}">
                <a16:creationId xmlns:a16="http://schemas.microsoft.com/office/drawing/2014/main" id="{EAF76DC3-2735-4D97-9E8B-562E4E8C9473}"/>
              </a:ext>
            </a:extLst>
          </p:cNvPr>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rgbClr val="00B388"/>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Freeform 9">
            <a:extLst>
              <a:ext uri="{FF2B5EF4-FFF2-40B4-BE49-F238E27FC236}">
                <a16:creationId xmlns:a16="http://schemas.microsoft.com/office/drawing/2014/main" id="{4BE56BDA-33AB-4D6C-9FC0-5F9F10D42E80}"/>
              </a:ext>
            </a:extLst>
          </p:cNvPr>
          <p:cNvSpPr>
            <a:spLocks/>
          </p:cNvSpPr>
          <p:nvPr userDrawn="1"/>
        </p:nvSpPr>
        <p:spPr bwMode="auto">
          <a:xfrm>
            <a:off x="5849541" y="-11906"/>
            <a:ext cx="3294459" cy="654844"/>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rgbClr val="00B388"/>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Freeform 9">
            <a:extLst>
              <a:ext uri="{FF2B5EF4-FFF2-40B4-BE49-F238E27FC236}">
                <a16:creationId xmlns:a16="http://schemas.microsoft.com/office/drawing/2014/main" id="{BB1D53CF-FAF1-441B-B59D-2477775FCF99}"/>
              </a:ext>
            </a:extLst>
          </p:cNvPr>
          <p:cNvSpPr>
            <a:spLocks/>
          </p:cNvSpPr>
          <p:nvPr userDrawn="1"/>
        </p:nvSpPr>
        <p:spPr bwMode="auto">
          <a:xfrm>
            <a:off x="6347223" y="-11906"/>
            <a:ext cx="2796778" cy="556022"/>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rgbClr val="006298"/>
          </a:solidFill>
          <a:ln>
            <a:noFill/>
          </a:ln>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11" name="Picture 19">
            <a:extLst>
              <a:ext uri="{FF2B5EF4-FFF2-40B4-BE49-F238E27FC236}">
                <a16:creationId xmlns:a16="http://schemas.microsoft.com/office/drawing/2014/main" id="{8F5A82ED-8D47-4415-8CE6-510F9EBF9C0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9360" y="113110"/>
            <a:ext cx="72747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F7F56BB-EC45-43DC-B844-0E9ED1D79304}"/>
              </a:ext>
            </a:extLst>
          </p:cNvPr>
          <p:cNvSpPr/>
          <p:nvPr userDrawn="1"/>
        </p:nvSpPr>
        <p:spPr>
          <a:xfrm>
            <a:off x="8442722" y="292894"/>
            <a:ext cx="570309" cy="77391"/>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4" name="Slide Number Placeholder 5">
            <a:extLst>
              <a:ext uri="{FF2B5EF4-FFF2-40B4-BE49-F238E27FC236}">
                <a16:creationId xmlns:a16="http://schemas.microsoft.com/office/drawing/2014/main" id="{5C08C58D-15C7-41CF-BAAD-4121CA17B20D}"/>
              </a:ext>
            </a:extLst>
          </p:cNvPr>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802006D3-5E23-4FD7-B6B3-85065615F393}"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879649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D6A156-5E76-43FF-BBFA-7F8F32AC41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1" y="0"/>
            <a:ext cx="9141618" cy="4055706"/>
          </a:xfrm>
          <a:prstGeom prst="rect">
            <a:avLst/>
          </a:prstGeom>
        </p:spPr>
      </p:pic>
      <p:sp>
        <p:nvSpPr>
          <p:cNvPr id="11" name="Rectangle 10">
            <a:extLst>
              <a:ext uri="{FF2B5EF4-FFF2-40B4-BE49-F238E27FC236}">
                <a16:creationId xmlns:a16="http://schemas.microsoft.com/office/drawing/2014/main" id="{364550E0-96FA-4AD2-BBED-2C5427C0752C}"/>
              </a:ext>
            </a:extLst>
          </p:cNvPr>
          <p:cNvSpPr/>
          <p:nvPr userDrawn="1"/>
        </p:nvSpPr>
        <p:spPr>
          <a:xfrm>
            <a:off x="1191" y="0"/>
            <a:ext cx="9141619" cy="5143500"/>
          </a:xfrm>
          <a:prstGeom prst="rect">
            <a:avLst/>
          </a:prstGeom>
          <a:gradFill flip="none" rotWithShape="1">
            <a:gsLst>
              <a:gs pos="0">
                <a:srgbClr val="008BCA">
                  <a:alpha val="97000"/>
                </a:srgbClr>
              </a:gs>
              <a:gs pos="51000">
                <a:srgbClr val="004064">
                  <a:alpha val="7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Freeform: Shape 43"/>
          <p:cNvSpPr/>
          <p:nvPr userDrawn="1"/>
        </p:nvSpPr>
        <p:spPr>
          <a:xfrm>
            <a:off x="5432822" y="1856185"/>
            <a:ext cx="3572" cy="1190"/>
          </a:xfrm>
          <a:custGeom>
            <a:avLst/>
            <a:gdLst>
              <a:gd name="connsiteX0" fmla="*/ 4475 w 4475"/>
              <a:gd name="connsiteY0" fmla="*/ 0 h 1146"/>
              <a:gd name="connsiteX1" fmla="*/ 1840 w 4475"/>
              <a:gd name="connsiteY1" fmla="*/ 711 h 1146"/>
              <a:gd name="connsiteX2" fmla="*/ 562 w 4475"/>
              <a:gd name="connsiteY2" fmla="*/ 986 h 1146"/>
              <a:gd name="connsiteX3" fmla="*/ 4475 w 4475"/>
              <a:gd name="connsiteY3" fmla="*/ 0 h 1146"/>
            </a:gdLst>
            <a:ahLst/>
            <a:cxnLst>
              <a:cxn ang="0">
                <a:pos x="connsiteX0" y="connsiteY0"/>
              </a:cxn>
              <a:cxn ang="0">
                <a:pos x="connsiteX1" y="connsiteY1"/>
              </a:cxn>
              <a:cxn ang="0">
                <a:pos x="connsiteX2" y="connsiteY2"/>
              </a:cxn>
              <a:cxn ang="0">
                <a:pos x="connsiteX3" y="connsiteY3"/>
              </a:cxn>
            </a:cxnLst>
            <a:rect l="l" t="t" r="r" b="b"/>
            <a:pathLst>
              <a:path w="4475" h="1146">
                <a:moveTo>
                  <a:pt x="4475" y="0"/>
                </a:moveTo>
                <a:lnTo>
                  <a:pt x="1840" y="711"/>
                </a:lnTo>
                <a:cubicBezTo>
                  <a:pt x="56" y="1154"/>
                  <a:pt x="-554" y="1283"/>
                  <a:pt x="562" y="986"/>
                </a:cubicBezTo>
                <a:lnTo>
                  <a:pt x="44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154692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6_Title Slide">
    <p:bg>
      <p:bgPr>
        <a:gradFill rotWithShape="0">
          <a:gsLst>
            <a:gs pos="0">
              <a:srgbClr val="00B388"/>
            </a:gs>
            <a:gs pos="74001">
              <a:srgbClr val="006298"/>
            </a:gs>
            <a:gs pos="100000">
              <a:srgbClr val="006298"/>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CAFC3A-01CB-42AD-A549-6E4614CA46A8}"/>
              </a:ext>
            </a:extLst>
          </p:cNvPr>
          <p:cNvGrpSpPr/>
          <p:nvPr userDrawn="1"/>
        </p:nvGrpSpPr>
        <p:grpSpPr>
          <a:xfrm>
            <a:off x="-7144" y="2874169"/>
            <a:ext cx="9152335" cy="2269331"/>
            <a:chOff x="-7144" y="2874169"/>
            <a:chExt cx="9152335" cy="2269331"/>
          </a:xfrm>
        </p:grpSpPr>
        <p:sp>
          <p:nvSpPr>
            <p:cNvPr id="4" name="Freeform 13"/>
            <p:cNvSpPr>
              <a:spLocks/>
            </p:cNvSpPr>
            <p:nvPr userDrawn="1"/>
          </p:nvSpPr>
          <p:spPr bwMode="auto">
            <a:xfrm>
              <a:off x="2382" y="2874169"/>
              <a:ext cx="9141619"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gradFill rotWithShape="0">
              <a:gsLst>
                <a:gs pos="0">
                  <a:schemeClr val="accent1"/>
                </a:gs>
                <a:gs pos="100000">
                  <a:schemeClr val="accent2"/>
                </a:gs>
              </a:gsLst>
              <a:lin ang="81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9"/>
            <p:cNvSpPr>
              <a:spLocks/>
            </p:cNvSpPr>
            <p:nvPr userDrawn="1"/>
          </p:nvSpPr>
          <p:spPr bwMode="auto">
            <a:xfrm>
              <a:off x="-7144" y="3087291"/>
              <a:ext cx="9152335" cy="205620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8" name="Group 7">
            <a:extLst>
              <a:ext uri="{FF2B5EF4-FFF2-40B4-BE49-F238E27FC236}">
                <a16:creationId xmlns:a16="http://schemas.microsoft.com/office/drawing/2014/main" id="{3C648CB5-7394-4A2D-AD0E-043292A03C59}"/>
              </a:ext>
            </a:extLst>
          </p:cNvPr>
          <p:cNvGrpSpPr/>
          <p:nvPr userDrawn="1"/>
        </p:nvGrpSpPr>
        <p:grpSpPr>
          <a:xfrm>
            <a:off x="6963966" y="4205503"/>
            <a:ext cx="1840598" cy="566738"/>
            <a:chOff x="410766" y="4212431"/>
            <a:chExt cx="1840598" cy="566738"/>
          </a:xfrm>
        </p:grpSpPr>
        <p:pic>
          <p:nvPicPr>
            <p:cNvPr id="9" name="Graphic 45">
              <a:extLst>
                <a:ext uri="{FF2B5EF4-FFF2-40B4-BE49-F238E27FC236}">
                  <a16:creationId xmlns:a16="http://schemas.microsoft.com/office/drawing/2014/main" id="{0A88464B-872E-49C7-B75C-1826128DE51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F57951C-E28A-4E06-8559-2A61E189131F}"/>
                </a:ext>
              </a:extLst>
            </p:cNvPr>
            <p:cNvSpPr/>
            <p:nvPr userDrawn="1"/>
          </p:nvSpPr>
          <p:spPr>
            <a:xfrm>
              <a:off x="1004455" y="4648200"/>
              <a:ext cx="1246909" cy="13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02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w Subtitle and Content">
    <p:spTree>
      <p:nvGrpSpPr>
        <p:cNvPr id="1" name=""/>
        <p:cNvGrpSpPr/>
        <p:nvPr/>
      </p:nvGrpSpPr>
      <p:grpSpPr>
        <a:xfrm>
          <a:off x="0" y="0"/>
          <a:ext cx="0" cy="0"/>
          <a:chOff x="0" y="0"/>
          <a:chExt cx="0" cy="0"/>
        </a:xfrm>
      </p:grpSpPr>
      <p:sp>
        <p:nvSpPr>
          <p:cNvPr id="9" name="Slide Number Placeholder 5"/>
          <p:cNvSpPr txBox="1">
            <a:spLocks/>
          </p:cNvSpPr>
          <p:nvPr userDrawn="1"/>
        </p:nvSpPr>
        <p:spPr>
          <a:xfrm>
            <a:off x="8396288" y="4766073"/>
            <a:ext cx="428625" cy="250031"/>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45BF575-652E-4EEE-9380-FB1B64736CEA}" type="slidenum">
              <a:rPr lang="en-US" sz="1050" b="1" smtClean="0"/>
              <a:pPr fontAlgn="auto">
                <a:spcBef>
                  <a:spcPts val="0"/>
                </a:spcBef>
                <a:spcAft>
                  <a:spcPts val="0"/>
                </a:spcAft>
                <a:defRPr/>
              </a:pPr>
              <a:t>‹#›</a:t>
            </a:fld>
            <a:endParaRPr lang="en-US" sz="1050" b="1"/>
          </a:p>
        </p:txBody>
      </p:sp>
      <p:cxnSp>
        <p:nvCxnSpPr>
          <p:cNvPr id="10" name="Straight Connector 9"/>
          <p:cNvCxnSpPr>
            <a:cxnSpLocks/>
          </p:cNvCxnSpPr>
          <p:nvPr userDrawn="1"/>
        </p:nvCxnSpPr>
        <p:spPr>
          <a:xfrm>
            <a:off x="8486775" y="4766073"/>
            <a:ext cx="0" cy="250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1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8_Title w Subtitle and Content">
    <p:spTree>
      <p:nvGrpSpPr>
        <p:cNvPr id="1" name=""/>
        <p:cNvGrpSpPr/>
        <p:nvPr/>
      </p:nvGrpSpPr>
      <p:grpSpPr>
        <a:xfrm>
          <a:off x="0" y="0"/>
          <a:ext cx="0" cy="0"/>
          <a:chOff x="0" y="0"/>
          <a:chExt cx="0" cy="0"/>
        </a:xfrm>
      </p:grpSpPr>
      <p:sp>
        <p:nvSpPr>
          <p:cNvPr id="3" name="Freeform: Shape 28"/>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Slide Number Placeholder 5"/>
          <p:cNvSpPr txBox="1">
            <a:spLocks/>
          </p:cNvSpPr>
          <p:nvPr userDrawn="1"/>
        </p:nvSpPr>
        <p:spPr>
          <a:xfrm>
            <a:off x="8396288" y="4766073"/>
            <a:ext cx="428625" cy="250031"/>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208DFF1-C3DA-4F0C-9F53-4E6CBA4E94CE}" type="slidenum">
              <a:rPr lang="en-US" sz="1050" b="1" smtClean="0"/>
              <a:pPr fontAlgn="auto">
                <a:spcBef>
                  <a:spcPts val="0"/>
                </a:spcBef>
                <a:spcAft>
                  <a:spcPts val="0"/>
                </a:spcAft>
                <a:defRPr/>
              </a:pPr>
              <a:t>‹#›</a:t>
            </a:fld>
            <a:endParaRPr lang="en-US" sz="1050" b="1"/>
          </a:p>
        </p:txBody>
      </p:sp>
      <p:cxnSp>
        <p:nvCxnSpPr>
          <p:cNvPr id="7" name="Straight Connector 6"/>
          <p:cNvCxnSpPr>
            <a:cxnSpLocks/>
          </p:cNvCxnSpPr>
          <p:nvPr userDrawn="1"/>
        </p:nvCxnSpPr>
        <p:spPr>
          <a:xfrm>
            <a:off x="8486775" y="4766073"/>
            <a:ext cx="0" cy="250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5849541" y="-11906"/>
            <a:ext cx="3294459" cy="654844"/>
            <a:chOff x="7799388" y="-15875"/>
            <a:chExt cx="4392612" cy="873125"/>
          </a:xfrm>
        </p:grpSpPr>
        <p:sp>
          <p:nvSpPr>
            <p:cNvPr id="4" name="Freeform 9"/>
            <p:cNvSpPr>
              <a:spLocks/>
            </p:cNvSpPr>
            <p:nvPr userDrawn="1"/>
          </p:nvSpPr>
          <p:spPr bwMode="auto">
            <a:xfrm>
              <a:off x="7799388" y="-15875"/>
              <a:ext cx="4392612" cy="873125"/>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9"/>
            <p:cNvSpPr>
              <a:spLocks/>
            </p:cNvSpPr>
            <p:nvPr userDrawn="1"/>
          </p:nvSpPr>
          <p:spPr bwMode="auto">
            <a:xfrm>
              <a:off x="8462963" y="-15875"/>
              <a:ext cx="3729037" cy="741363"/>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8" name="Pictur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5813" y="150813"/>
              <a:ext cx="9699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lide Number Placeholder 5"/>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9EA202F6-D035-4726-9D62-2EB93C5EFE06}" type="slidenum">
              <a:rPr lang="en-US" sz="900" b="1" smtClean="0"/>
              <a:pPr algn="l" fontAlgn="auto">
                <a:spcBef>
                  <a:spcPts val="0"/>
                </a:spcBef>
                <a:spcAft>
                  <a:spcPts val="0"/>
                </a:spcAft>
                <a:defRPr/>
              </a:pPr>
              <a:t>‹#›</a:t>
            </a:fld>
            <a:endParaRPr lang="en-US" sz="900" b="1"/>
          </a:p>
        </p:txBody>
      </p:sp>
      <p:sp>
        <p:nvSpPr>
          <p:cNvPr id="10" name="Rectangle 9"/>
          <p:cNvSpPr/>
          <p:nvPr userDrawn="1"/>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r>
              <a:t>6/62018</a:t>
            </a:r>
          </a:p>
        </p:txBody>
      </p:sp>
      <p:sp>
        <p:nvSpPr>
          <p:cNvPr id="12" name="Footer Placeholder 3"/>
          <p:cNvSpPr>
            <a:spLocks noGrp="1"/>
          </p:cNvSpPr>
          <p:nvPr>
            <p:ph type="ftr" sz="quarter" idx="11"/>
          </p:nvPr>
        </p:nvSpPr>
        <p:spPr/>
        <p:txBody>
          <a:bodyPr/>
          <a:lstStyle>
            <a:lvl1pPr>
              <a:defRPr/>
            </a:lvl1pPr>
          </a:lstStyle>
          <a:p>
            <a:pPr>
              <a:defRPr/>
            </a:pPr>
            <a:endParaRPr/>
          </a:p>
        </p:txBody>
      </p:sp>
    </p:spTree>
    <p:extLst>
      <p:ext uri="{BB962C8B-B14F-4D97-AF65-F5344CB8AC3E}">
        <p14:creationId xmlns:p14="http://schemas.microsoft.com/office/powerpoint/2010/main" val="417861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6_Title w Subtitle and Content">
    <p:spTree>
      <p:nvGrpSpPr>
        <p:cNvPr id="1" name=""/>
        <p:cNvGrpSpPr/>
        <p:nvPr/>
      </p:nvGrpSpPr>
      <p:grpSpPr>
        <a:xfrm>
          <a:off x="0" y="0"/>
          <a:ext cx="0" cy="0"/>
          <a:chOff x="0" y="0"/>
          <a:chExt cx="0" cy="0"/>
        </a:xfrm>
      </p:grpSpPr>
      <p:pic>
        <p:nvPicPr>
          <p:cNvPr id="7" name="Picture 7" descr="C:\Users\tortiz\Desktop\Intplan_background1.png">
            <a:extLst>
              <a:ext uri="{FF2B5EF4-FFF2-40B4-BE49-F238E27FC236}">
                <a16:creationId xmlns:a16="http://schemas.microsoft.com/office/drawing/2014/main" id="{B929A5BE-616C-4853-A70D-A63EE1E3168A}"/>
              </a:ext>
            </a:extLst>
          </p:cNvPr>
          <p:cNvPicPr>
            <a:picLocks noChangeAspect="1" noChangeArrowheads="1"/>
          </p:cNvPicPr>
          <p:nvPr userDrawn="1"/>
        </p:nvPicPr>
        <p:blipFill>
          <a:blip r:embed="rId2">
            <a:graysc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0" y="763588"/>
            <a:ext cx="91440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203DCDA-68D7-4CF5-A28D-5211322749C6}"/>
              </a:ext>
            </a:extLst>
          </p:cNvPr>
          <p:cNvSpPr/>
          <p:nvPr userDrawn="1"/>
        </p:nvSpPr>
        <p:spPr>
          <a:xfrm>
            <a:off x="1191" y="0"/>
            <a:ext cx="9141619" cy="5143500"/>
          </a:xfrm>
          <a:prstGeom prst="rect">
            <a:avLst/>
          </a:prstGeom>
          <a:gradFill flip="none" rotWithShape="1">
            <a:gsLst>
              <a:gs pos="0">
                <a:srgbClr val="008BCA">
                  <a:alpha val="79000"/>
                </a:srgbClr>
              </a:gs>
              <a:gs pos="72000">
                <a:schemeClr val="accent2">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1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76191" y="4801218"/>
            <a:ext cx="766618" cy="31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55001850-57C1-4124-8BAD-748C117DDD3A}"/>
              </a:ext>
            </a:extLst>
          </p:cNvPr>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a:t>
            </a:fld>
            <a:endParaRPr lang="en-US" sz="900" b="1"/>
          </a:p>
        </p:txBody>
      </p:sp>
    </p:spTree>
    <p:extLst>
      <p:ext uri="{BB962C8B-B14F-4D97-AF65-F5344CB8AC3E}">
        <p14:creationId xmlns:p14="http://schemas.microsoft.com/office/powerpoint/2010/main" val="2244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7_Title w Sub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88465E-DB6C-4951-A00D-122A0A54E53E}"/>
              </a:ext>
            </a:extLst>
          </p:cNvPr>
          <p:cNvGrpSpPr/>
          <p:nvPr userDrawn="1"/>
        </p:nvGrpSpPr>
        <p:grpSpPr>
          <a:xfrm>
            <a:off x="-1" y="0"/>
            <a:ext cx="9143997" cy="5143498"/>
            <a:chOff x="-1" y="0"/>
            <a:chExt cx="9143997" cy="5143498"/>
          </a:xfrm>
        </p:grpSpPr>
        <p:pic>
          <p:nvPicPr>
            <p:cNvPr id="9" name="Picture 10" descr="Image result for public speaking images">
              <a:extLst>
                <a:ext uri="{FF2B5EF4-FFF2-40B4-BE49-F238E27FC236}">
                  <a16:creationId xmlns:a16="http://schemas.microsoft.com/office/drawing/2014/main" id="{3E2BBB74-988E-463F-AFB9-C01D70A2EE3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flipH="1">
              <a:off x="0" y="0"/>
              <a:ext cx="9143996" cy="48456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033D16-CF51-4C5B-A437-93CCB29E756F}"/>
                </a:ext>
              </a:extLst>
            </p:cNvPr>
            <p:cNvSpPr/>
            <p:nvPr userDrawn="1"/>
          </p:nvSpPr>
          <p:spPr>
            <a:xfrm rot="10800000">
              <a:off x="-1" y="2082465"/>
              <a:ext cx="9141619" cy="3061033"/>
            </a:xfrm>
            <a:prstGeom prst="rect">
              <a:avLst/>
            </a:prstGeom>
            <a:gradFill flip="none" rotWithShape="1">
              <a:gsLst>
                <a:gs pos="0">
                  <a:schemeClr val="bg1">
                    <a:alpha val="0"/>
                  </a:schemeClr>
                </a:gs>
                <a:gs pos="88000">
                  <a:srgbClr val="4089B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203DCDA-68D7-4CF5-A28D-5211322749C6}"/>
              </a:ext>
            </a:extLst>
          </p:cNvPr>
          <p:cNvSpPr/>
          <p:nvPr userDrawn="1"/>
        </p:nvSpPr>
        <p:spPr>
          <a:xfrm>
            <a:off x="1191" y="0"/>
            <a:ext cx="9141619" cy="5143500"/>
          </a:xfrm>
          <a:prstGeom prst="rect">
            <a:avLst/>
          </a:prstGeom>
          <a:gradFill flip="none" rotWithShape="1">
            <a:gsLst>
              <a:gs pos="0">
                <a:srgbClr val="008BCA">
                  <a:alpha val="47000"/>
                </a:srgbClr>
              </a:gs>
              <a:gs pos="95000">
                <a:schemeClr val="accent2">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1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76191" y="4801218"/>
            <a:ext cx="766618" cy="31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55001850-57C1-4124-8BAD-748C117DDD3A}"/>
              </a:ext>
            </a:extLst>
          </p:cNvPr>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a:t>
            </a:fld>
            <a:endParaRPr lang="en-US" sz="900" b="1"/>
          </a:p>
        </p:txBody>
      </p:sp>
    </p:spTree>
    <p:extLst>
      <p:ext uri="{BB962C8B-B14F-4D97-AF65-F5344CB8AC3E}">
        <p14:creationId xmlns:p14="http://schemas.microsoft.com/office/powerpoint/2010/main" val="7633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Map Slide">
    <p:spTree>
      <p:nvGrpSpPr>
        <p:cNvPr id="1" name=""/>
        <p:cNvGrpSpPr/>
        <p:nvPr/>
      </p:nvGrpSpPr>
      <p:grpSpPr>
        <a:xfrm>
          <a:off x="0" y="0"/>
          <a:ext cx="0" cy="0"/>
          <a:chOff x="0" y="0"/>
          <a:chExt cx="0" cy="0"/>
        </a:xfrm>
      </p:grpSpPr>
      <p:sp>
        <p:nvSpPr>
          <p:cNvPr id="5" name="Freeform: Shape 28"/>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p:cNvSpPr>
            <a:spLocks/>
          </p:cNvSpPr>
          <p:nvPr userDrawn="1"/>
        </p:nvSpPr>
        <p:spPr bwMode="auto">
          <a:xfrm>
            <a:off x="5849541" y="-11906"/>
            <a:ext cx="3294459" cy="654844"/>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9"/>
          <p:cNvSpPr>
            <a:spLocks/>
          </p:cNvSpPr>
          <p:nvPr userDrawn="1"/>
        </p:nvSpPr>
        <p:spPr bwMode="auto">
          <a:xfrm>
            <a:off x="6347223" y="-11906"/>
            <a:ext cx="2796778" cy="556022"/>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Slide Number Placeholder 5"/>
          <p:cNvSpPr txBox="1">
            <a:spLocks/>
          </p:cNvSpPr>
          <p:nvPr userDrawn="1"/>
        </p:nvSpPr>
        <p:spPr>
          <a:xfrm>
            <a:off x="8396288" y="4766073"/>
            <a:ext cx="428625" cy="250031"/>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FBD16C9-BCBD-4F64-A9D4-D6D5E93FD123}" type="slidenum">
              <a:rPr lang="en-US" sz="1050" b="1" smtClean="0"/>
              <a:pPr fontAlgn="auto">
                <a:spcBef>
                  <a:spcPts val="0"/>
                </a:spcBef>
                <a:spcAft>
                  <a:spcPts val="0"/>
                </a:spcAft>
                <a:defRPr/>
              </a:pPr>
              <a:t>‹#›</a:t>
            </a:fld>
            <a:endParaRPr lang="en-US" sz="1050" b="1"/>
          </a:p>
        </p:txBody>
      </p:sp>
      <p:cxnSp>
        <p:nvCxnSpPr>
          <p:cNvPr id="10" name="Straight Connector 9"/>
          <p:cNvCxnSpPr>
            <a:cxnSpLocks/>
          </p:cNvCxnSpPr>
          <p:nvPr userDrawn="1"/>
        </p:nvCxnSpPr>
        <p:spPr>
          <a:xfrm>
            <a:off x="8486775" y="4766073"/>
            <a:ext cx="0" cy="250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9360" y="113110"/>
            <a:ext cx="72747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58AFF13-5C8C-4BF2-B5BB-E74758E8CAC1}" type="slidenum">
              <a:rPr lang="en-US" sz="900" b="1" smtClean="0"/>
              <a:pPr algn="l" fontAlgn="auto">
                <a:spcBef>
                  <a:spcPts val="0"/>
                </a:spcBef>
                <a:spcAft>
                  <a:spcPts val="0"/>
                </a:spcAft>
                <a:defRPr/>
              </a:pPr>
              <a:t>‹#›</a:t>
            </a:fld>
            <a:endParaRPr lang="en-US" sz="900" b="1"/>
          </a:p>
        </p:txBody>
      </p:sp>
      <p:sp>
        <p:nvSpPr>
          <p:cNvPr id="13" name="Rectangle 12"/>
          <p:cNvSpPr/>
          <p:nvPr userDrawn="1"/>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Slide Number Placeholder 5"/>
          <p:cNvSpPr txBox="1">
            <a:spLocks/>
          </p:cNvSpPr>
          <p:nvPr userDrawn="1"/>
        </p:nvSpPr>
        <p:spPr>
          <a:xfrm>
            <a:off x="3543300" y="4794648"/>
            <a:ext cx="2057400" cy="273844"/>
          </a:xfrm>
          <a:prstGeom prst="rect">
            <a:avLst/>
          </a:prstGeom>
        </p:spPr>
        <p:txBody>
          <a:bodyPr lIns="51435" tIns="25718" rIns="51435" bIns="25718"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044DC8-CF23-4AB3-BC43-408709940898}" type="slidenum">
              <a:rPr lang="en-US" sz="563" smtClean="0">
                <a:cs typeface="Arial" panose="020B0604020202020204" pitchFamily="34" charset="0"/>
              </a:rPr>
              <a:pPr algn="ctr" fontAlgn="auto">
                <a:spcBef>
                  <a:spcPts val="0"/>
                </a:spcBef>
                <a:spcAft>
                  <a:spcPts val="0"/>
                </a:spcAft>
                <a:defRPr/>
              </a:pPr>
              <a:t>‹#›</a:t>
            </a:fld>
            <a:endParaRPr lang="en-US" sz="563">
              <a:cs typeface="Arial" panose="020B0604020202020204" pitchFamily="34" charset="0"/>
            </a:endParaRPr>
          </a:p>
        </p:txBody>
      </p:sp>
      <p:grpSp>
        <p:nvGrpSpPr>
          <p:cNvPr id="15" name="Group 26"/>
          <p:cNvGrpSpPr>
            <a:grpSpLocks/>
          </p:cNvGrpSpPr>
          <p:nvPr userDrawn="1"/>
        </p:nvGrpSpPr>
        <p:grpSpPr bwMode="auto">
          <a:xfrm>
            <a:off x="4167187" y="1"/>
            <a:ext cx="4976813" cy="5070872"/>
            <a:chOff x="4166647" y="0"/>
            <a:chExt cx="4977353" cy="6761285"/>
          </a:xfrm>
        </p:grpSpPr>
        <p:pic>
          <p:nvPicPr>
            <p:cNvPr id="16" name="Picture 18" descr="A picture containing text&#10;&#10;Description generated with very high confidence"/>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166647" y="0"/>
              <a:ext cx="4977353" cy="676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0"/>
            <p:cNvSpPr txBox="1">
              <a:spLocks noChangeArrowheads="1"/>
            </p:cNvSpPr>
            <p:nvPr userDrawn="1"/>
          </p:nvSpPr>
          <p:spPr bwMode="auto">
            <a:xfrm>
              <a:off x="4775123" y="2038387"/>
              <a:ext cx="1307448" cy="48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n-US" altLang="en-US" sz="900" b="1">
                  <a:solidFill>
                    <a:schemeClr val="accent2"/>
                  </a:solidFill>
                </a:rPr>
                <a:t>Coronado</a:t>
              </a:r>
            </a:p>
          </p:txBody>
        </p:sp>
        <p:sp>
          <p:nvSpPr>
            <p:cNvPr id="18" name="TextBox 25"/>
            <p:cNvSpPr txBox="1">
              <a:spLocks noChangeArrowheads="1"/>
            </p:cNvSpPr>
            <p:nvPr userDrawn="1"/>
          </p:nvSpPr>
          <p:spPr bwMode="auto">
            <a:xfrm>
              <a:off x="6100432" y="1420839"/>
              <a:ext cx="1307448" cy="48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n-US" altLang="en-US" sz="900" b="1">
                  <a:solidFill>
                    <a:schemeClr val="accent2"/>
                  </a:solidFill>
                </a:rPr>
                <a:t>San Diego</a:t>
              </a:r>
            </a:p>
          </p:txBody>
        </p:sp>
        <p:sp>
          <p:nvSpPr>
            <p:cNvPr id="19" name="TextBox 26"/>
            <p:cNvSpPr txBox="1">
              <a:spLocks noChangeArrowheads="1"/>
            </p:cNvSpPr>
            <p:nvPr userDrawn="1"/>
          </p:nvSpPr>
          <p:spPr bwMode="auto">
            <a:xfrm>
              <a:off x="7431695" y="2695624"/>
              <a:ext cx="1307448" cy="48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n-US" altLang="en-US" sz="900" b="1">
                  <a:solidFill>
                    <a:schemeClr val="accent2"/>
                  </a:solidFill>
                </a:rPr>
                <a:t>National City</a:t>
              </a:r>
            </a:p>
          </p:txBody>
        </p:sp>
        <p:sp>
          <p:nvSpPr>
            <p:cNvPr id="20" name="TextBox 27"/>
            <p:cNvSpPr txBox="1">
              <a:spLocks noChangeArrowheads="1"/>
            </p:cNvSpPr>
            <p:nvPr userDrawn="1"/>
          </p:nvSpPr>
          <p:spPr bwMode="auto">
            <a:xfrm>
              <a:off x="7706760" y="3725930"/>
              <a:ext cx="1307448" cy="48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n-US" altLang="en-US" sz="900" b="1">
                  <a:solidFill>
                    <a:schemeClr val="accent2"/>
                  </a:solidFill>
                </a:rPr>
                <a:t>Chula Vista</a:t>
              </a:r>
            </a:p>
          </p:txBody>
        </p:sp>
        <p:sp>
          <p:nvSpPr>
            <p:cNvPr id="21" name="TextBox 29"/>
            <p:cNvSpPr txBox="1">
              <a:spLocks noChangeArrowheads="1"/>
            </p:cNvSpPr>
            <p:nvPr userDrawn="1"/>
          </p:nvSpPr>
          <p:spPr bwMode="auto">
            <a:xfrm>
              <a:off x="7098284" y="5132481"/>
              <a:ext cx="1518212" cy="48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n-US" altLang="en-US" sz="900" b="1">
                  <a:solidFill>
                    <a:schemeClr val="accent2"/>
                  </a:solidFill>
                </a:rPr>
                <a:t>Imperial Beach</a:t>
              </a:r>
            </a:p>
          </p:txBody>
        </p:sp>
      </p:grpSp>
      <p:sp>
        <p:nvSpPr>
          <p:cNvPr id="2" name="Title 1"/>
          <p:cNvSpPr>
            <a:spLocks noGrp="1"/>
          </p:cNvSpPr>
          <p:nvPr>
            <p:ph type="title"/>
          </p:nvPr>
        </p:nvSpPr>
        <p:spPr>
          <a:xfrm>
            <a:off x="314327" y="333378"/>
            <a:ext cx="4275411" cy="342340"/>
          </a:xfrm>
        </p:spPr>
        <p:txBody>
          <a:bodyPr/>
          <a:lstStyle/>
          <a:p>
            <a:r>
              <a:rPr lang="en-US"/>
              <a:t>Click to edit Master title style</a:t>
            </a:r>
          </a:p>
        </p:txBody>
      </p:sp>
      <p:sp>
        <p:nvSpPr>
          <p:cNvPr id="3" name="Content Placeholder 2"/>
          <p:cNvSpPr>
            <a:spLocks noGrp="1"/>
          </p:cNvSpPr>
          <p:nvPr>
            <p:ph idx="1"/>
          </p:nvPr>
        </p:nvSpPr>
        <p:spPr>
          <a:xfrm>
            <a:off x="314327" y="1238810"/>
            <a:ext cx="3014091" cy="3393912"/>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0"/>
          </p:nvPr>
        </p:nvSpPr>
        <p:spPr>
          <a:xfrm>
            <a:off x="314327" y="728663"/>
            <a:ext cx="3727323" cy="457200"/>
          </a:xfrm>
        </p:spPr>
        <p:txBody>
          <a:bodyPr>
            <a:noAutofit/>
          </a:bodyPr>
          <a:lstStyle>
            <a:lvl1pPr marL="0" indent="0">
              <a:buNone/>
              <a:defRPr sz="1125">
                <a:solidFill>
                  <a:schemeClr val="tx2"/>
                </a:solidFill>
              </a:defRPr>
            </a:lvl1pPr>
            <a:lvl2pPr marL="257169" indent="0">
              <a:buNone/>
              <a:defRPr/>
            </a:lvl2pPr>
            <a:lvl3pPr marL="514337" indent="0">
              <a:buNone/>
              <a:defRPr/>
            </a:lvl3pPr>
            <a:lvl4pPr marL="771506" indent="0">
              <a:buNone/>
              <a:defRPr/>
            </a:lvl4pPr>
            <a:lvl5pPr marL="1028675" indent="0">
              <a:buNone/>
              <a:defRPr/>
            </a:lvl5pPr>
          </a:lstStyle>
          <a:p>
            <a:pPr lvl="0"/>
            <a:r>
              <a:rPr lang="en-US"/>
              <a:t>Click to edit Master text styles</a:t>
            </a:r>
          </a:p>
        </p:txBody>
      </p:sp>
      <p:sp>
        <p:nvSpPr>
          <p:cNvPr id="22" name="Date Placeholder 3"/>
          <p:cNvSpPr>
            <a:spLocks noGrp="1"/>
          </p:cNvSpPr>
          <p:nvPr>
            <p:ph type="dt" sz="half" idx="11"/>
          </p:nvPr>
        </p:nvSpPr>
        <p:spPr/>
        <p:txBody>
          <a:bodyPr/>
          <a:lstStyle>
            <a:lvl1pPr algn="l">
              <a:defRPr/>
            </a:lvl1pPr>
          </a:lstStyle>
          <a:p>
            <a:pPr>
              <a:defRPr/>
            </a:pPr>
            <a:r>
              <a:t>6/62018</a:t>
            </a:r>
          </a:p>
        </p:txBody>
      </p:sp>
      <p:sp>
        <p:nvSpPr>
          <p:cNvPr id="23" name="Footer Placeholder 4"/>
          <p:cNvSpPr>
            <a:spLocks noGrp="1"/>
          </p:cNvSpPr>
          <p:nvPr>
            <p:ph type="ftr" sz="quarter" idx="12"/>
          </p:nvPr>
        </p:nvSpPr>
        <p:spPr/>
        <p:txBody>
          <a:bodyPr/>
          <a:lstStyle>
            <a:lvl1pPr algn="l">
              <a:defRPr/>
            </a:lvl1pPr>
          </a:lstStyle>
          <a:p>
            <a:pPr>
              <a:defRPr/>
            </a:pPr>
            <a:endParaRPr/>
          </a:p>
        </p:txBody>
      </p:sp>
    </p:spTree>
    <p:extLst>
      <p:ext uri="{BB962C8B-B14F-4D97-AF65-F5344CB8AC3E}">
        <p14:creationId xmlns:p14="http://schemas.microsoft.com/office/powerpoint/2010/main" val="6818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Shape 28"/>
          <p:cNvSpPr>
            <a:spLocks/>
          </p:cNvSpPr>
          <p:nvPr userDrawn="1"/>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7" name="Freeform 9"/>
          <p:cNvSpPr>
            <a:spLocks/>
          </p:cNvSpPr>
          <p:nvPr userDrawn="1"/>
        </p:nvSpPr>
        <p:spPr bwMode="auto">
          <a:xfrm>
            <a:off x="5849541" y="-11906"/>
            <a:ext cx="3294459" cy="654844"/>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8" name="Freeform 9"/>
          <p:cNvSpPr>
            <a:spLocks/>
          </p:cNvSpPr>
          <p:nvPr userDrawn="1"/>
        </p:nvSpPr>
        <p:spPr bwMode="auto">
          <a:xfrm>
            <a:off x="6347223" y="-11906"/>
            <a:ext cx="2796778" cy="556022"/>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29" name="Title Placeholder 1"/>
          <p:cNvSpPr>
            <a:spLocks noGrp="1"/>
          </p:cNvSpPr>
          <p:nvPr userDrawn="1">
            <p:ph type="title"/>
          </p:nvPr>
        </p:nvSpPr>
        <p:spPr bwMode="auto">
          <a:xfrm>
            <a:off x="314326" y="438150"/>
            <a:ext cx="6584156"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316706" y="914400"/>
            <a:ext cx="8510588"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p:txBody>
      </p:sp>
      <p:sp>
        <p:nvSpPr>
          <p:cNvPr id="14" name="Slide Number Placeholder 5"/>
          <p:cNvSpPr txBox="1">
            <a:spLocks/>
          </p:cNvSpPr>
          <p:nvPr userDrawn="1"/>
        </p:nvSpPr>
        <p:spPr>
          <a:xfrm>
            <a:off x="8396288" y="4766073"/>
            <a:ext cx="428625" cy="250031"/>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18E0C10-FCE3-4F41-B7F9-FE384BBEDA56}" type="slidenum">
              <a:rPr lang="en-US" sz="1050" b="1" smtClean="0"/>
              <a:pPr fontAlgn="auto">
                <a:spcBef>
                  <a:spcPts val="0"/>
                </a:spcBef>
                <a:spcAft>
                  <a:spcPts val="0"/>
                </a:spcAft>
                <a:defRPr/>
              </a:pPr>
              <a:t>‹#›</a:t>
            </a:fld>
            <a:endParaRPr lang="en-US" sz="1050" b="1"/>
          </a:p>
        </p:txBody>
      </p:sp>
      <p:cxnSp>
        <p:nvCxnSpPr>
          <p:cNvPr id="16" name="Straight Connector 15"/>
          <p:cNvCxnSpPr>
            <a:cxnSpLocks/>
          </p:cNvCxnSpPr>
          <p:nvPr userDrawn="1"/>
        </p:nvCxnSpPr>
        <p:spPr>
          <a:xfrm>
            <a:off x="8486775" y="4766073"/>
            <a:ext cx="0" cy="250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33" name="Picture 19"/>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8209360" y="113110"/>
            <a:ext cx="727472"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p:cNvSpPr>
            <a:spLocks noGrp="1"/>
          </p:cNvSpPr>
          <p:nvPr>
            <p:ph type="ftr" sz="quarter" idx="3"/>
          </p:nvPr>
        </p:nvSpPr>
        <p:spPr>
          <a:xfrm>
            <a:off x="4291012" y="4800600"/>
            <a:ext cx="3711179" cy="273844"/>
          </a:xfrm>
          <a:prstGeom prst="rect">
            <a:avLst/>
          </a:prstGeom>
        </p:spPr>
        <p:txBody>
          <a:bodyPr vert="horz" lIns="91440" tIns="45720" rIns="91440" bIns="45720" rtlCol="0" anchor="ctr"/>
          <a:lstStyle>
            <a:lvl1pPr algn="r" fontAlgn="auto">
              <a:spcBef>
                <a:spcPts val="0"/>
              </a:spcBef>
              <a:spcAft>
                <a:spcPts val="0"/>
              </a:spcAft>
              <a:defRPr lang="en-US" sz="900" b="0">
                <a:solidFill>
                  <a:schemeClr val="tx1">
                    <a:lumMod val="50000"/>
                    <a:lumOff val="50000"/>
                  </a:schemeClr>
                </a:solidFill>
                <a:latin typeface="Arial" panose="020B0604020202020204" pitchFamily="34" charset="0"/>
                <a:cs typeface="Arial" panose="020B0604020202020204" pitchFamily="34" charset="0"/>
              </a:defRPr>
            </a:lvl1pPr>
          </a:lstStyle>
          <a:p>
            <a:pPr>
              <a:defRPr/>
            </a:pPr>
            <a:endParaRPr/>
          </a:p>
        </p:txBody>
      </p:sp>
      <p:sp>
        <p:nvSpPr>
          <p:cNvPr id="23" name="Date Placeholder 3"/>
          <p:cNvSpPr>
            <a:spLocks noGrp="1"/>
          </p:cNvSpPr>
          <p:nvPr>
            <p:ph type="dt" sz="half" idx="2"/>
          </p:nvPr>
        </p:nvSpPr>
        <p:spPr>
          <a:xfrm>
            <a:off x="8131969" y="4800600"/>
            <a:ext cx="692944" cy="273844"/>
          </a:xfrm>
          <a:prstGeom prst="rect">
            <a:avLst/>
          </a:prstGeom>
        </p:spPr>
        <p:txBody>
          <a:bodyPr vert="horz" lIns="91440" tIns="45720" rIns="91440" bIns="45720" rtlCol="0" anchor="ctr"/>
          <a:lstStyle>
            <a:lvl1pPr algn="r" fontAlgn="auto">
              <a:spcBef>
                <a:spcPts val="0"/>
              </a:spcBef>
              <a:spcAft>
                <a:spcPts val="0"/>
              </a:spcAft>
              <a:defRPr lang="en-US" sz="900" b="1">
                <a:solidFill>
                  <a:schemeClr val="accent2"/>
                </a:solidFill>
                <a:latin typeface="Arial" panose="020B0604020202020204" pitchFamily="34" charset="0"/>
                <a:cs typeface="Arial" panose="020B0604020202020204" pitchFamily="34" charset="0"/>
              </a:defRPr>
            </a:lvl1pPr>
          </a:lstStyle>
          <a:p>
            <a:pPr>
              <a:defRPr/>
            </a:pPr>
            <a:r>
              <a:t>6/62018</a:t>
            </a:r>
          </a:p>
        </p:txBody>
      </p:sp>
      <p:sp>
        <p:nvSpPr>
          <p:cNvPr id="13" name="Slide Number Placeholder 5"/>
          <p:cNvSpPr txBox="1">
            <a:spLocks/>
          </p:cNvSpPr>
          <p:nvPr userDrawn="1"/>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a:t>
            </a:fld>
            <a:endParaRPr lang="en-US" sz="900" b="1"/>
          </a:p>
        </p:txBody>
      </p:sp>
      <p:sp>
        <p:nvSpPr>
          <p:cNvPr id="5" name="Rectangle 4"/>
          <p:cNvSpPr/>
          <p:nvPr userDrawn="1"/>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128036077"/>
      </p:ext>
    </p:extLst>
  </p:cSld>
  <p:clrMap bg1="lt1" tx1="dk1" bg2="lt2" tx2="dk2" accent1="accent1" accent2="accent2" accent3="accent3" accent4="accent4" accent5="accent5" accent6="accent6" hlink="hlink" folHlink="folHlink"/>
  <p:sldLayoutIdLst>
    <p:sldLayoutId id="2147484646" r:id="rId1"/>
    <p:sldLayoutId id="2147484680" r:id="rId2"/>
    <p:sldLayoutId id="2147484655" r:id="rId3"/>
    <p:sldLayoutId id="2147484656" r:id="rId4"/>
    <p:sldLayoutId id="2147484662" r:id="rId5"/>
    <p:sldLayoutId id="2147484663" r:id="rId6"/>
    <p:sldLayoutId id="2147484673" r:id="rId7"/>
    <p:sldLayoutId id="2147484668" r:id="rId8"/>
    <p:sldLayoutId id="2147484671" r:id="rId9"/>
    <p:sldLayoutId id="2147484677" r:id="rId10"/>
    <p:sldLayoutId id="2147484678" r:id="rId11"/>
    <p:sldLayoutId id="2147484687" r:id="rId12"/>
    <p:sldLayoutId id="2147484688" r:id="rId13"/>
    <p:sldLayoutId id="2147484690" r:id="rId14"/>
    <p:sldLayoutId id="2147484691" r:id="rId15"/>
    <p:sldLayoutId id="2147484692" r:id="rId16"/>
    <p:sldLayoutId id="2147484693" r:id="rId17"/>
    <p:sldLayoutId id="214748469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rtl="0" eaLnBrk="0" fontAlgn="base" hangingPunct="0">
        <a:lnSpc>
          <a:spcPct val="80000"/>
        </a:lnSpc>
        <a:spcBef>
          <a:spcPct val="0"/>
        </a:spcBef>
        <a:spcAft>
          <a:spcPct val="0"/>
        </a:spcAft>
        <a:defRPr sz="2400" kern="1200">
          <a:solidFill>
            <a:schemeClr val="accent2"/>
          </a:solidFill>
          <a:latin typeface="Arial" panose="020B0604020202020204" pitchFamily="34" charset="0"/>
          <a:ea typeface="+mj-ea"/>
          <a:cs typeface="Arial" panose="020B0604020202020204" pitchFamily="34" charset="0"/>
        </a:defRPr>
      </a:lvl1pPr>
      <a:lvl2pPr algn="l" rtl="0" eaLnBrk="0" fontAlgn="base" hangingPunct="0">
        <a:lnSpc>
          <a:spcPct val="80000"/>
        </a:lnSpc>
        <a:spcBef>
          <a:spcPct val="0"/>
        </a:spcBef>
        <a:spcAft>
          <a:spcPct val="0"/>
        </a:spcAft>
        <a:defRPr sz="2400">
          <a:solidFill>
            <a:schemeClr val="accent2"/>
          </a:solidFill>
          <a:latin typeface="Arial" charset="0"/>
          <a:cs typeface="Arial" charset="0"/>
        </a:defRPr>
      </a:lvl2pPr>
      <a:lvl3pPr algn="l" rtl="0" eaLnBrk="0" fontAlgn="base" hangingPunct="0">
        <a:lnSpc>
          <a:spcPct val="80000"/>
        </a:lnSpc>
        <a:spcBef>
          <a:spcPct val="0"/>
        </a:spcBef>
        <a:spcAft>
          <a:spcPct val="0"/>
        </a:spcAft>
        <a:defRPr sz="2400">
          <a:solidFill>
            <a:schemeClr val="accent2"/>
          </a:solidFill>
          <a:latin typeface="Arial" charset="0"/>
          <a:cs typeface="Arial" charset="0"/>
        </a:defRPr>
      </a:lvl3pPr>
      <a:lvl4pPr algn="l" rtl="0" eaLnBrk="0" fontAlgn="base" hangingPunct="0">
        <a:lnSpc>
          <a:spcPct val="80000"/>
        </a:lnSpc>
        <a:spcBef>
          <a:spcPct val="0"/>
        </a:spcBef>
        <a:spcAft>
          <a:spcPct val="0"/>
        </a:spcAft>
        <a:defRPr sz="2400">
          <a:solidFill>
            <a:schemeClr val="accent2"/>
          </a:solidFill>
          <a:latin typeface="Arial" charset="0"/>
          <a:cs typeface="Arial" charset="0"/>
        </a:defRPr>
      </a:lvl4pPr>
      <a:lvl5pPr algn="l" rtl="0" eaLnBrk="0" fontAlgn="base" hangingPunct="0">
        <a:lnSpc>
          <a:spcPct val="80000"/>
        </a:lnSpc>
        <a:spcBef>
          <a:spcPct val="0"/>
        </a:spcBef>
        <a:spcAft>
          <a:spcPct val="0"/>
        </a:spcAft>
        <a:defRPr sz="2400">
          <a:solidFill>
            <a:schemeClr val="accent2"/>
          </a:solidFill>
          <a:latin typeface="Arial" charset="0"/>
          <a:cs typeface="Arial" charset="0"/>
        </a:defRPr>
      </a:lvl5pPr>
      <a:lvl6pPr marL="342900" algn="l" rtl="0" fontAlgn="base">
        <a:lnSpc>
          <a:spcPct val="80000"/>
        </a:lnSpc>
        <a:spcBef>
          <a:spcPct val="0"/>
        </a:spcBef>
        <a:spcAft>
          <a:spcPct val="0"/>
        </a:spcAft>
        <a:defRPr sz="2400">
          <a:solidFill>
            <a:schemeClr val="accent2"/>
          </a:solidFill>
          <a:latin typeface="Arial" charset="0"/>
          <a:cs typeface="Arial" charset="0"/>
        </a:defRPr>
      </a:lvl6pPr>
      <a:lvl7pPr marL="685800" algn="l" rtl="0" fontAlgn="base">
        <a:lnSpc>
          <a:spcPct val="80000"/>
        </a:lnSpc>
        <a:spcBef>
          <a:spcPct val="0"/>
        </a:spcBef>
        <a:spcAft>
          <a:spcPct val="0"/>
        </a:spcAft>
        <a:defRPr sz="2400">
          <a:solidFill>
            <a:schemeClr val="accent2"/>
          </a:solidFill>
          <a:latin typeface="Arial" charset="0"/>
          <a:cs typeface="Arial" charset="0"/>
        </a:defRPr>
      </a:lvl7pPr>
      <a:lvl8pPr marL="1028700" algn="l" rtl="0" fontAlgn="base">
        <a:lnSpc>
          <a:spcPct val="80000"/>
        </a:lnSpc>
        <a:spcBef>
          <a:spcPct val="0"/>
        </a:spcBef>
        <a:spcAft>
          <a:spcPct val="0"/>
        </a:spcAft>
        <a:defRPr sz="2400">
          <a:solidFill>
            <a:schemeClr val="accent2"/>
          </a:solidFill>
          <a:latin typeface="Arial" charset="0"/>
          <a:cs typeface="Arial" charset="0"/>
        </a:defRPr>
      </a:lvl8pPr>
      <a:lvl9pPr marL="1371600" algn="l" rtl="0" fontAlgn="base">
        <a:lnSpc>
          <a:spcPct val="80000"/>
        </a:lnSpc>
        <a:spcBef>
          <a:spcPct val="0"/>
        </a:spcBef>
        <a:spcAft>
          <a:spcPct val="0"/>
        </a:spcAft>
        <a:defRPr sz="2400">
          <a:solidFill>
            <a:schemeClr val="accent2"/>
          </a:solidFill>
          <a:latin typeface="Arial" charset="0"/>
          <a:cs typeface="Arial" charset="0"/>
        </a:defRPr>
      </a:lvl9pPr>
    </p:titleStyle>
    <p:bodyStyle>
      <a:lvl1pPr marL="136922" indent="-136922" algn="l" rtl="0" eaLnBrk="0" fontAlgn="base" hangingPunct="0">
        <a:spcBef>
          <a:spcPts val="450"/>
        </a:spcBef>
        <a:spcAft>
          <a:spcPct val="0"/>
        </a:spcAft>
        <a:buClr>
          <a:schemeClr val="accent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1pPr>
      <a:lvl2pPr marL="273844" indent="-136922" algn="l" rtl="0" eaLnBrk="0" fontAlgn="base" hangingPunct="0">
        <a:spcBef>
          <a:spcPts val="450"/>
        </a:spcBef>
        <a:spcAft>
          <a:spcPct val="0"/>
        </a:spcAft>
        <a:buClr>
          <a:schemeClr val="accent1"/>
        </a:buClr>
        <a:buFont typeface="Arial" charset="0"/>
        <a:buChar char="•"/>
        <a:defRPr sz="1500" kern="1200">
          <a:solidFill>
            <a:schemeClr val="tx1"/>
          </a:solidFill>
          <a:latin typeface="Arial" panose="020B0604020202020204" pitchFamily="34" charset="0"/>
          <a:ea typeface="+mn-ea"/>
          <a:cs typeface="Arial" panose="020B0604020202020204" pitchFamily="34" charset="0"/>
        </a:defRPr>
      </a:lvl2pPr>
      <a:lvl3pPr marL="410766" indent="-136922" algn="l" rtl="0" eaLnBrk="0" fontAlgn="base" hangingPunct="0">
        <a:spcBef>
          <a:spcPts val="450"/>
        </a:spcBef>
        <a:spcAft>
          <a:spcPct val="0"/>
        </a:spcAft>
        <a:buClr>
          <a:schemeClr val="accent1"/>
        </a:buClr>
        <a:buFont typeface="Arial" charset="0"/>
        <a:buChar char="•"/>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lnSpc>
          <a:spcPct val="90000"/>
        </a:lnSpc>
        <a:spcBef>
          <a:spcPts val="375"/>
        </a:spcBef>
        <a:spcAft>
          <a:spcPct val="0"/>
        </a:spcAft>
        <a:buClr>
          <a:schemeClr val="accent1"/>
        </a:buClr>
        <a:buFont typeface="Arial" charset="0"/>
        <a:buChar char="•"/>
        <a:defRPr sz="1200" kern="1200">
          <a:solidFill>
            <a:schemeClr val="tx1"/>
          </a:solidFill>
          <a:latin typeface="+mn-lt"/>
          <a:ea typeface="+mn-ea"/>
          <a:cs typeface="Arial" charset="0"/>
        </a:defRPr>
      </a:lvl4pPr>
      <a:lvl5pPr marL="1543050" indent="-171450" algn="l" rtl="0" eaLnBrk="0" fontAlgn="base" hangingPunct="0">
        <a:lnSpc>
          <a:spcPct val="90000"/>
        </a:lnSpc>
        <a:spcBef>
          <a:spcPts val="375"/>
        </a:spcBef>
        <a:spcAft>
          <a:spcPct val="0"/>
        </a:spcAft>
        <a:buClr>
          <a:schemeClr val="accent1"/>
        </a:buClr>
        <a:buFont typeface="Arial" charset="0"/>
        <a:buChar char="•"/>
        <a:defRPr sz="1200" kern="1200">
          <a:solidFill>
            <a:schemeClr val="tx1"/>
          </a:solidFill>
          <a:latin typeface="+mn-lt"/>
          <a:ea typeface="+mn-ea"/>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7.jpe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emf"/><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3.png"/><Relationship Id="rId12" Type="http://schemas.microsoft.com/office/2007/relationships/hdphoto" Target="../media/hdphoto8.wdp"/><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80135-A85B-47D1-81BD-5818546F6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7169"/>
            <a:ext cx="9151726" cy="4719918"/>
          </a:xfrm>
          <a:prstGeom prst="rect">
            <a:avLst/>
          </a:prstGeom>
        </p:spPr>
      </p:pic>
      <p:pic>
        <p:nvPicPr>
          <p:cNvPr id="7" name="Graphic 45">
            <a:extLst>
              <a:ext uri="{FF2B5EF4-FFF2-40B4-BE49-F238E27FC236}">
                <a16:creationId xmlns:a16="http://schemas.microsoft.com/office/drawing/2014/main" id="{6F7310C4-DE60-42AD-9759-52A67825E39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2866" y="3940478"/>
            <a:ext cx="2573103" cy="8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9E2647E-A1A1-4A41-94E6-7F8E21DD0071}"/>
              </a:ext>
            </a:extLst>
          </p:cNvPr>
          <p:cNvSpPr txBox="1"/>
          <p:nvPr/>
        </p:nvSpPr>
        <p:spPr>
          <a:xfrm>
            <a:off x="0" y="-847169"/>
            <a:ext cx="9144000" cy="4719918"/>
          </a:xfrm>
          <a:prstGeom prst="rect">
            <a:avLst/>
          </a:prstGeom>
          <a:solidFill>
            <a:schemeClr val="bg1">
              <a:lumMod val="95000"/>
              <a:alpha val="25000"/>
            </a:schemeClr>
          </a:solidFill>
        </p:spPr>
        <p:txBody>
          <a:bodyPr wrap="square" lIns="0" rIns="0" rtlCol="0">
            <a:noAutofit/>
          </a:bodyPr>
          <a:lstStyle/>
          <a:p>
            <a:endParaRPr lang="en-US" err="1"/>
          </a:p>
        </p:txBody>
      </p:sp>
      <p:sp>
        <p:nvSpPr>
          <p:cNvPr id="4" name="Freeform 13">
            <a:extLst>
              <a:ext uri="{FF2B5EF4-FFF2-40B4-BE49-F238E27FC236}">
                <a16:creationId xmlns:a16="http://schemas.microsoft.com/office/drawing/2014/main" id="{8C0C164A-627B-4FF3-ADB9-164B78245939}"/>
              </a:ext>
            </a:extLst>
          </p:cNvPr>
          <p:cNvSpPr>
            <a:spLocks/>
          </p:cNvSpPr>
          <p:nvPr/>
        </p:nvSpPr>
        <p:spPr bwMode="auto">
          <a:xfrm>
            <a:off x="-7726"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9">
            <a:extLst>
              <a:ext uri="{FF2B5EF4-FFF2-40B4-BE49-F238E27FC236}">
                <a16:creationId xmlns:a16="http://schemas.microsoft.com/office/drawing/2014/main" id="{18B2BE2D-3B84-4863-A04D-2505338D29F8}"/>
              </a:ext>
            </a:extLst>
          </p:cNvPr>
          <p:cNvSpPr>
            <a:spLocks/>
          </p:cNvSpPr>
          <p:nvPr/>
        </p:nvSpPr>
        <p:spPr bwMode="auto">
          <a:xfrm>
            <a:off x="-8414" y="3111341"/>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10" name="Graphic 45">
            <a:extLst>
              <a:ext uri="{FF2B5EF4-FFF2-40B4-BE49-F238E27FC236}">
                <a16:creationId xmlns:a16="http://schemas.microsoft.com/office/drawing/2014/main" id="{B1DB8270-EE83-4C3D-8B4E-5EABAE4FA80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82866" y="3948098"/>
            <a:ext cx="2573103" cy="82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2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EABE207-FAF0-4291-B196-2ADDA965A326}"/>
              </a:ext>
            </a:extLst>
          </p:cNvPr>
          <p:cNvPicPr>
            <a:picLocks noChangeAspect="1"/>
          </p:cNvPicPr>
          <p:nvPr/>
        </p:nvPicPr>
        <p:blipFill rotWithShape="1">
          <a:blip r:embed="rId3"/>
          <a:srcRect l="32520" t="13153" r="33008" b="10532"/>
          <a:stretch/>
        </p:blipFill>
        <p:spPr>
          <a:xfrm>
            <a:off x="6815236" y="1238948"/>
            <a:ext cx="1843190" cy="2332521"/>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descr="Pages from SDUPD_FrameworkReport_Final_111715.pdf">
            <a:extLst>
              <a:ext uri="{FF2B5EF4-FFF2-40B4-BE49-F238E27FC236}">
                <a16:creationId xmlns:a16="http://schemas.microsoft.com/office/drawing/2014/main" id="{A9E0AF9C-2EDD-46AA-98E5-10F4F2D4A88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6483" y="1242302"/>
            <a:ext cx="1843190" cy="2329417"/>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9369259-3778-4EB7-B069-EFB4CB249F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5859" y="1242302"/>
            <a:ext cx="1843190" cy="2329417"/>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1B7543-BFC7-4E8E-937C-80D43AE583A5}"/>
              </a:ext>
            </a:extLst>
          </p:cNvPr>
          <p:cNvSpPr txBox="1"/>
          <p:nvPr/>
        </p:nvSpPr>
        <p:spPr>
          <a:xfrm>
            <a:off x="349797" y="3620198"/>
            <a:ext cx="1884402" cy="864575"/>
          </a:xfrm>
          <a:prstGeom prst="rect">
            <a:avLst/>
          </a:prstGeom>
          <a:noFill/>
        </p:spPr>
        <p:txBody>
          <a:bodyPr wrap="square" lIns="0" rIns="0" rtlCol="0">
            <a:noAutofit/>
          </a:bodyPr>
          <a:lstStyle/>
          <a:p>
            <a:pPr algn="ctr"/>
            <a:r>
              <a:rPr lang="en-US" sz="1600" b="1">
                <a:solidFill>
                  <a:schemeClr val="accent1"/>
                </a:solidFill>
                <a:latin typeface="Arial" panose="020B0604020202020204" pitchFamily="34" charset="0"/>
                <a:cs typeface="Arial" panose="020B0604020202020204" pitchFamily="34" charset="0"/>
              </a:rPr>
              <a:t>Vision Statement and Guiding Principles</a:t>
            </a:r>
          </a:p>
          <a:p>
            <a:pPr algn="ctr"/>
            <a:r>
              <a:rPr lang="en-US" sz="1600" b="1" i="1">
                <a:solidFill>
                  <a:srgbClr val="17639B"/>
                </a:solidFill>
                <a:latin typeface="Arial" panose="020B0604020202020204" pitchFamily="34" charset="0"/>
                <a:cs typeface="Arial" panose="020B0604020202020204" pitchFamily="34" charset="0"/>
              </a:rPr>
              <a:t>2013-2014</a:t>
            </a:r>
          </a:p>
        </p:txBody>
      </p:sp>
      <p:sp>
        <p:nvSpPr>
          <p:cNvPr id="7" name="TextBox 6">
            <a:extLst>
              <a:ext uri="{FF2B5EF4-FFF2-40B4-BE49-F238E27FC236}">
                <a16:creationId xmlns:a16="http://schemas.microsoft.com/office/drawing/2014/main" id="{AD73CC22-0B85-49AF-AF22-97A3E7D35EAA}"/>
              </a:ext>
            </a:extLst>
          </p:cNvPr>
          <p:cNvSpPr txBox="1"/>
          <p:nvPr/>
        </p:nvSpPr>
        <p:spPr>
          <a:xfrm>
            <a:off x="2516483" y="3642506"/>
            <a:ext cx="1843190" cy="699359"/>
          </a:xfrm>
          <a:prstGeom prst="rect">
            <a:avLst/>
          </a:prstGeom>
          <a:noFill/>
        </p:spPr>
        <p:txBody>
          <a:bodyPr wrap="square" lIns="0" rIns="0" rtlCol="0">
            <a:noAutofit/>
          </a:bodyPr>
          <a:lstStyle/>
          <a:p>
            <a:pPr algn="ctr"/>
            <a:r>
              <a:rPr lang="en-US" sz="1600" b="1">
                <a:solidFill>
                  <a:schemeClr val="accent1"/>
                </a:solidFill>
                <a:latin typeface="Arial" panose="020B0604020202020204" pitchFamily="34" charset="0"/>
                <a:cs typeface="Arial" panose="020B0604020202020204" pitchFamily="34" charset="0"/>
              </a:rPr>
              <a:t>Framework Report</a:t>
            </a:r>
          </a:p>
          <a:p>
            <a:pPr algn="ctr"/>
            <a:r>
              <a:rPr lang="en-US" sz="1600" b="1" i="1">
                <a:solidFill>
                  <a:srgbClr val="17639B"/>
                </a:solidFill>
                <a:latin typeface="Arial" panose="020B0604020202020204" pitchFamily="34" charset="0"/>
                <a:cs typeface="Arial" panose="020B0604020202020204" pitchFamily="34" charset="0"/>
              </a:rPr>
              <a:t>2014-2015</a:t>
            </a:r>
          </a:p>
          <a:p>
            <a:pPr algn="ctr"/>
            <a:endParaRPr lang="en-US" sz="1600" b="1">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C12434-7FE1-439D-8C89-3CF7F913B51F}"/>
              </a:ext>
            </a:extLst>
          </p:cNvPr>
          <p:cNvSpPr txBox="1"/>
          <p:nvPr/>
        </p:nvSpPr>
        <p:spPr>
          <a:xfrm>
            <a:off x="4660866" y="3642506"/>
            <a:ext cx="1843191" cy="511454"/>
          </a:xfrm>
          <a:prstGeom prst="rect">
            <a:avLst/>
          </a:prstGeom>
          <a:noFill/>
        </p:spPr>
        <p:txBody>
          <a:bodyPr wrap="square" lIns="0" rIns="0" rtlCol="0">
            <a:noAutofit/>
          </a:bodyPr>
          <a:lstStyle/>
          <a:p>
            <a:pPr algn="ctr"/>
            <a:r>
              <a:rPr lang="en-US" sz="1600" b="1">
                <a:solidFill>
                  <a:schemeClr val="accent1"/>
                </a:solidFill>
                <a:latin typeface="Arial" panose="020B0604020202020204" pitchFamily="34" charset="0"/>
                <a:cs typeface="Arial" panose="020B0604020202020204" pitchFamily="34" charset="0"/>
              </a:rPr>
              <a:t>Discussion Draft</a:t>
            </a:r>
          </a:p>
          <a:p>
            <a:pPr algn="ctr"/>
            <a:r>
              <a:rPr lang="en-US" sz="1600" b="1" i="1">
                <a:solidFill>
                  <a:srgbClr val="17639B"/>
                </a:solidFill>
                <a:latin typeface="Arial" panose="020B0604020202020204" pitchFamily="34" charset="0"/>
                <a:cs typeface="Arial" panose="020B0604020202020204" pitchFamily="34" charset="0"/>
              </a:rPr>
              <a:t>2016-2019</a:t>
            </a:r>
            <a:endParaRPr lang="en-US" sz="1600" b="1">
              <a:solidFill>
                <a:schemeClr val="accent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8C6A252-6ACB-412A-8178-61A9F7E62E8F}"/>
              </a:ext>
            </a:extLst>
          </p:cNvPr>
          <p:cNvGrpSpPr/>
          <p:nvPr/>
        </p:nvGrpSpPr>
        <p:grpSpPr>
          <a:xfrm>
            <a:off x="349798" y="1238948"/>
            <a:ext cx="1843190" cy="2332521"/>
            <a:chOff x="71928" y="1097027"/>
            <a:chExt cx="3067196" cy="2727559"/>
          </a:xfrm>
        </p:grpSpPr>
        <p:pic>
          <p:nvPicPr>
            <p:cNvPr id="2" name="Picture 4">
              <a:extLst>
                <a:ext uri="{FF2B5EF4-FFF2-40B4-BE49-F238E27FC236}">
                  <a16:creationId xmlns:a16="http://schemas.microsoft.com/office/drawing/2014/main" id="{47803EC1-EDFE-4F46-96EB-70F765DE80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928" y="1097027"/>
              <a:ext cx="3067196" cy="2727559"/>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094F6FB-BB00-43E2-97B6-688A3B47BC3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14450" y="1097234"/>
              <a:ext cx="791385" cy="196575"/>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6FA01883-76AF-4994-977E-33A06AA4E583}"/>
              </a:ext>
            </a:extLst>
          </p:cNvPr>
          <p:cNvSpPr txBox="1"/>
          <p:nvPr/>
        </p:nvSpPr>
        <p:spPr>
          <a:xfrm>
            <a:off x="6805250" y="3642506"/>
            <a:ext cx="1858789" cy="511454"/>
          </a:xfrm>
          <a:prstGeom prst="rect">
            <a:avLst/>
          </a:prstGeom>
          <a:noFill/>
        </p:spPr>
        <p:txBody>
          <a:bodyPr wrap="square" lIns="0" rIns="0" rtlCol="0">
            <a:noAutofit/>
          </a:bodyPr>
          <a:lstStyle/>
          <a:p>
            <a:pPr algn="ctr"/>
            <a:r>
              <a:rPr lang="en-US" sz="1600" b="1">
                <a:solidFill>
                  <a:schemeClr val="accent1"/>
                </a:solidFill>
                <a:latin typeface="Arial" panose="020B0604020202020204" pitchFamily="34" charset="0"/>
                <a:cs typeface="Arial" panose="020B0604020202020204" pitchFamily="34" charset="0"/>
              </a:rPr>
              <a:t>Revised Draft PMPU</a:t>
            </a:r>
          </a:p>
          <a:p>
            <a:pPr algn="ctr"/>
            <a:r>
              <a:rPr lang="en-US" sz="1600" b="1" i="1">
                <a:solidFill>
                  <a:srgbClr val="17639B"/>
                </a:solidFill>
                <a:latin typeface="Arial" panose="020B0604020202020204" pitchFamily="34" charset="0"/>
                <a:cs typeface="Arial" panose="020B0604020202020204" pitchFamily="34" charset="0"/>
              </a:rPr>
              <a:t>2019-2020</a:t>
            </a:r>
          </a:p>
        </p:txBody>
      </p:sp>
      <p:sp>
        <p:nvSpPr>
          <p:cNvPr id="13" name="Isosceles Triangle 12">
            <a:extLst>
              <a:ext uri="{FF2B5EF4-FFF2-40B4-BE49-F238E27FC236}">
                <a16:creationId xmlns:a16="http://schemas.microsoft.com/office/drawing/2014/main" id="{280C46CC-67C7-4F28-B1F4-D6DDD816B957}"/>
              </a:ext>
            </a:extLst>
          </p:cNvPr>
          <p:cNvSpPr/>
          <p:nvPr/>
        </p:nvSpPr>
        <p:spPr>
          <a:xfrm rot="5400000">
            <a:off x="1914260" y="2434428"/>
            <a:ext cx="906572" cy="1448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BAF556D-6A0B-4002-BFBD-66287CB41311}"/>
              </a:ext>
            </a:extLst>
          </p:cNvPr>
          <p:cNvSpPr/>
          <p:nvPr/>
        </p:nvSpPr>
        <p:spPr>
          <a:xfrm rot="5400000">
            <a:off x="4077752" y="2429387"/>
            <a:ext cx="906572" cy="1448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892F476-503C-42FF-8E08-F4912ABA25A3}"/>
              </a:ext>
            </a:extLst>
          </p:cNvPr>
          <p:cNvSpPr/>
          <p:nvPr/>
        </p:nvSpPr>
        <p:spPr>
          <a:xfrm rot="5400000">
            <a:off x="6230173" y="2429387"/>
            <a:ext cx="906572" cy="1448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A4CB599-4A06-4072-95AC-258D4029155A}"/>
              </a:ext>
            </a:extLst>
          </p:cNvPr>
          <p:cNvCxnSpPr>
            <a:cxnSpLocks/>
          </p:cNvCxnSpPr>
          <p:nvPr/>
        </p:nvCxnSpPr>
        <p:spPr>
          <a:xfrm>
            <a:off x="459008" y="798092"/>
            <a:ext cx="4381448"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65D1AA98-4377-43D3-A42F-3A5A59898F7A}"/>
              </a:ext>
            </a:extLst>
          </p:cNvPr>
          <p:cNvSpPr txBox="1">
            <a:spLocks/>
          </p:cNvSpPr>
          <p:nvPr/>
        </p:nvSpPr>
        <p:spPr bwMode="auto">
          <a:xfrm>
            <a:off x="391997" y="236837"/>
            <a:ext cx="722742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700" b="1">
                <a:solidFill>
                  <a:srgbClr val="006298"/>
                </a:solidFill>
                <a:latin typeface="Arial" panose="020B0604020202020204" pitchFamily="34" charset="0"/>
                <a:cs typeface="Arial" panose="020B0604020202020204" pitchFamily="34" charset="0"/>
              </a:rPr>
              <a:t>PMPU Milestones</a:t>
            </a:r>
            <a:endParaRPr lang="en-US" altLang="en-US" sz="2300" i="1">
              <a:solidFill>
                <a:srgbClr val="006298"/>
              </a:solidFill>
              <a:latin typeface="Arial" panose="020B0604020202020204" pitchFamily="34" charset="0"/>
              <a:ea typeface="Adobe Gothic Std B" pitchFamily="34" charset="-128"/>
              <a:cs typeface="Arial" panose="020B0604020202020204" pitchFamily="34" charset="0"/>
            </a:endParaRPr>
          </a:p>
        </p:txBody>
      </p:sp>
    </p:spTree>
    <p:extLst>
      <p:ext uri="{BB962C8B-B14F-4D97-AF65-F5344CB8AC3E}">
        <p14:creationId xmlns:p14="http://schemas.microsoft.com/office/powerpoint/2010/main" val="3042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ailroad : Vector Art"/>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8291" y="1860052"/>
            <a:ext cx="7227418" cy="2991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p:cNvPicPr>
            <a:picLocks noChangeAspect="1" noChangeArrowheads="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a:ext>
            </a:extLst>
          </a:blip>
          <a:srcRect/>
          <a:stretch/>
        </p:blipFill>
        <p:spPr bwMode="auto">
          <a:xfrm flipH="1">
            <a:off x="3525926" y="660196"/>
            <a:ext cx="2092148" cy="209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750"/>
                                        <p:tgtEl>
                                          <p:spTgt spid="205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7EE3288-ECA6-4555-B403-03DA43C83C4C}"/>
              </a:ext>
            </a:extLst>
          </p:cNvPr>
          <p:cNvSpPr txBox="1">
            <a:spLocks/>
          </p:cNvSpPr>
          <p:nvPr/>
        </p:nvSpPr>
        <p:spPr bwMode="auto">
          <a:xfrm>
            <a:off x="0" y="530943"/>
            <a:ext cx="9144000" cy="477259"/>
          </a:xfrm>
          <a:prstGeom prst="rect">
            <a:avLst/>
          </a:prstGeom>
          <a:noFill/>
          <a:ln>
            <a:noFill/>
          </a:ln>
          <a:effectLst>
            <a:glow rad="139700">
              <a:schemeClr val="tx2">
                <a:lumMod val="40000"/>
                <a:lumOff val="6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ts val="3000"/>
              </a:lnSpc>
              <a:spcBef>
                <a:spcPts val="200"/>
              </a:spcBef>
              <a:spcAft>
                <a:spcPts val="200"/>
              </a:spcAft>
              <a:defRPr/>
            </a:pPr>
            <a:r>
              <a:rPr lang="en-US" altLang="en-US" sz="2800">
                <a:solidFill>
                  <a:srgbClr val="005AA0"/>
                </a:solidFill>
                <a:latin typeface="Arial" panose="020B0604020202020204" pitchFamily="34" charset="0"/>
                <a:cs typeface="Arial" pitchFamily="34" charset="0"/>
              </a:rPr>
              <a:t>The Port Master Plan is a long-range planning document that focuses on </a:t>
            </a:r>
            <a:r>
              <a:rPr lang="en-US" altLang="en-US" sz="2800" b="1" i="1">
                <a:solidFill>
                  <a:schemeClr val="accent1"/>
                </a:solidFill>
                <a:latin typeface="Arial" panose="020B0604020202020204" pitchFamily="34" charset="0"/>
                <a:cs typeface="Arial" pitchFamily="34" charset="0"/>
              </a:rPr>
              <a:t>policies</a:t>
            </a:r>
            <a:r>
              <a:rPr lang="en-US" altLang="en-US" sz="2800">
                <a:solidFill>
                  <a:srgbClr val="005AA0"/>
                </a:solidFill>
                <a:latin typeface="Arial" panose="020B0604020202020204" pitchFamily="34" charset="0"/>
                <a:cs typeface="Arial" pitchFamily="34" charset="0"/>
              </a:rPr>
              <a:t> not </a:t>
            </a:r>
            <a:r>
              <a:rPr lang="en-US" altLang="en-US" sz="2800" b="1">
                <a:solidFill>
                  <a:srgbClr val="005AA0"/>
                </a:solidFill>
                <a:latin typeface="Arial" panose="020B0604020202020204" pitchFamily="34" charset="0"/>
                <a:cs typeface="Arial" pitchFamily="34" charset="0"/>
              </a:rPr>
              <a:t>projects</a:t>
            </a:r>
          </a:p>
        </p:txBody>
      </p:sp>
      <p:grpSp>
        <p:nvGrpSpPr>
          <p:cNvPr id="2" name="Group 1">
            <a:extLst>
              <a:ext uri="{FF2B5EF4-FFF2-40B4-BE49-F238E27FC236}">
                <a16:creationId xmlns:a16="http://schemas.microsoft.com/office/drawing/2014/main" id="{96564DBE-ECD7-4A2E-A9BD-BB778298BCC3}"/>
              </a:ext>
            </a:extLst>
          </p:cNvPr>
          <p:cNvGrpSpPr/>
          <p:nvPr/>
        </p:nvGrpSpPr>
        <p:grpSpPr>
          <a:xfrm>
            <a:off x="1727498" y="1799088"/>
            <a:ext cx="5485753" cy="2723003"/>
            <a:chOff x="1458491" y="1051362"/>
            <a:chExt cx="6073775" cy="3474313"/>
          </a:xfrm>
        </p:grpSpPr>
        <p:grpSp>
          <p:nvGrpSpPr>
            <p:cNvPr id="4" name="Group 32">
              <a:extLst>
                <a:ext uri="{FF2B5EF4-FFF2-40B4-BE49-F238E27FC236}">
                  <a16:creationId xmlns:a16="http://schemas.microsoft.com/office/drawing/2014/main" id="{BC32BE77-9925-47A3-BE79-51A8BC83B36F}"/>
                </a:ext>
              </a:extLst>
            </p:cNvPr>
            <p:cNvGrpSpPr>
              <a:grpSpLocks/>
            </p:cNvGrpSpPr>
            <p:nvPr/>
          </p:nvGrpSpPr>
          <p:grpSpPr bwMode="auto">
            <a:xfrm>
              <a:off x="5009729" y="1051362"/>
              <a:ext cx="2522537" cy="2801937"/>
              <a:chOff x="4741962" y="962003"/>
              <a:chExt cx="2522251" cy="2800974"/>
            </a:xfrm>
          </p:grpSpPr>
          <p:grpSp>
            <p:nvGrpSpPr>
              <p:cNvPr id="6" name="Group 33">
                <a:extLst>
                  <a:ext uri="{FF2B5EF4-FFF2-40B4-BE49-F238E27FC236}">
                    <a16:creationId xmlns:a16="http://schemas.microsoft.com/office/drawing/2014/main" id="{FF94346B-517C-4166-A045-A63B85F30CC4}"/>
                  </a:ext>
                </a:extLst>
              </p:cNvPr>
              <p:cNvGrpSpPr>
                <a:grpSpLocks/>
              </p:cNvGrpSpPr>
              <p:nvPr/>
            </p:nvGrpSpPr>
            <p:grpSpPr bwMode="auto">
              <a:xfrm>
                <a:off x="4741962" y="962003"/>
                <a:ext cx="2522251" cy="2800974"/>
                <a:chOff x="4741962" y="962003"/>
                <a:chExt cx="2522251" cy="2800974"/>
              </a:xfrm>
            </p:grpSpPr>
            <p:grpSp>
              <p:nvGrpSpPr>
                <p:cNvPr id="8" name="Group 35">
                  <a:extLst>
                    <a:ext uri="{FF2B5EF4-FFF2-40B4-BE49-F238E27FC236}">
                      <a16:creationId xmlns:a16="http://schemas.microsoft.com/office/drawing/2014/main" id="{3D4D6863-EC12-4171-945F-956758689A3B}"/>
                    </a:ext>
                  </a:extLst>
                </p:cNvPr>
                <p:cNvGrpSpPr>
                  <a:grpSpLocks/>
                </p:cNvGrpSpPr>
                <p:nvPr/>
              </p:nvGrpSpPr>
              <p:grpSpPr bwMode="auto">
                <a:xfrm>
                  <a:off x="4741962" y="963590"/>
                  <a:ext cx="1063504" cy="2799387"/>
                  <a:chOff x="4741962" y="963590"/>
                  <a:chExt cx="1063504" cy="2799387"/>
                </a:xfrm>
              </p:grpSpPr>
              <p:grpSp>
                <p:nvGrpSpPr>
                  <p:cNvPr id="17" name="Group 44">
                    <a:extLst>
                      <a:ext uri="{FF2B5EF4-FFF2-40B4-BE49-F238E27FC236}">
                        <a16:creationId xmlns:a16="http://schemas.microsoft.com/office/drawing/2014/main" id="{35030A93-39B7-4B20-BC33-0D1CC837E2BD}"/>
                      </a:ext>
                    </a:extLst>
                  </p:cNvPr>
                  <p:cNvGrpSpPr>
                    <a:grpSpLocks/>
                  </p:cNvGrpSpPr>
                  <p:nvPr/>
                </p:nvGrpSpPr>
                <p:grpSpPr bwMode="auto">
                  <a:xfrm>
                    <a:off x="4741962" y="963590"/>
                    <a:ext cx="788897" cy="2799387"/>
                    <a:chOff x="4741962" y="963590"/>
                    <a:chExt cx="788897" cy="2799387"/>
                  </a:xfrm>
                </p:grpSpPr>
                <p:grpSp>
                  <p:nvGrpSpPr>
                    <p:cNvPr id="19" name="Group 46">
                      <a:extLst>
                        <a:ext uri="{FF2B5EF4-FFF2-40B4-BE49-F238E27FC236}">
                          <a16:creationId xmlns:a16="http://schemas.microsoft.com/office/drawing/2014/main" id="{9032EA40-391B-4DEC-A6DF-D19449E9CE92}"/>
                        </a:ext>
                      </a:extLst>
                    </p:cNvPr>
                    <p:cNvGrpSpPr>
                      <a:grpSpLocks/>
                    </p:cNvGrpSpPr>
                    <p:nvPr/>
                  </p:nvGrpSpPr>
                  <p:grpSpPr bwMode="auto">
                    <a:xfrm>
                      <a:off x="4741962" y="963590"/>
                      <a:ext cx="350797" cy="382456"/>
                      <a:chOff x="4741962" y="963590"/>
                      <a:chExt cx="350797" cy="382456"/>
                    </a:xfrm>
                  </p:grpSpPr>
                  <p:sp>
                    <p:nvSpPr>
                      <p:cNvPr id="21" name="Rounded Rectangle 48">
                        <a:extLst>
                          <a:ext uri="{FF2B5EF4-FFF2-40B4-BE49-F238E27FC236}">
                            <a16:creationId xmlns:a16="http://schemas.microsoft.com/office/drawing/2014/main" id="{7B6CC294-9269-4A84-A30B-6E7D6A67C922}"/>
                          </a:ext>
                        </a:extLst>
                      </p:cNvPr>
                      <p:cNvSpPr/>
                      <p:nvPr/>
                    </p:nvSpPr>
                    <p:spPr>
                      <a:xfrm>
                        <a:off x="4741962" y="963590"/>
                        <a:ext cx="249209" cy="38245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49">
                        <a:extLst>
                          <a:ext uri="{FF2B5EF4-FFF2-40B4-BE49-F238E27FC236}">
                            <a16:creationId xmlns:a16="http://schemas.microsoft.com/office/drawing/2014/main" id="{74FDB173-B0A5-4A23-BD6C-E27D901A34EF}"/>
                          </a:ext>
                        </a:extLst>
                      </p:cNvPr>
                      <p:cNvSpPr/>
                      <p:nvPr/>
                    </p:nvSpPr>
                    <p:spPr>
                      <a:xfrm>
                        <a:off x="4741962" y="1185763"/>
                        <a:ext cx="350797" cy="1602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Freeform 47">
                      <a:extLst>
                        <a:ext uri="{FF2B5EF4-FFF2-40B4-BE49-F238E27FC236}">
                          <a16:creationId xmlns:a16="http://schemas.microsoft.com/office/drawing/2014/main" id="{D65ADA5F-4525-486F-86A6-97A5ABF66F21}"/>
                        </a:ext>
                      </a:extLst>
                    </p:cNvPr>
                    <p:cNvSpPr/>
                    <p:nvPr/>
                  </p:nvSpPr>
                  <p:spPr>
                    <a:xfrm>
                      <a:off x="4745137" y="1411111"/>
                      <a:ext cx="785722" cy="2351866"/>
                    </a:xfrm>
                    <a:custGeom>
                      <a:avLst/>
                      <a:gdLst>
                        <a:gd name="connsiteX0" fmla="*/ 343325 w 785228"/>
                        <a:gd name="connsiteY0" fmla="*/ 642460 h 2352286"/>
                        <a:gd name="connsiteX1" fmla="*/ 343325 w 785228"/>
                        <a:gd name="connsiteY1" fmla="*/ 0 h 2352286"/>
                        <a:gd name="connsiteX2" fmla="*/ 0 w 785228"/>
                        <a:gd name="connsiteY2" fmla="*/ 0 h 2352286"/>
                        <a:gd name="connsiteX3" fmla="*/ 0 w 785228"/>
                        <a:gd name="connsiteY3" fmla="*/ 870210 h 2352286"/>
                        <a:gd name="connsiteX4" fmla="*/ 662855 w 785228"/>
                        <a:gd name="connsiteY4" fmla="*/ 1322311 h 2352286"/>
                        <a:gd name="connsiteX5" fmla="*/ 662855 w 785228"/>
                        <a:gd name="connsiteY5" fmla="*/ 2352286 h 2352286"/>
                        <a:gd name="connsiteX6" fmla="*/ 785228 w 785228"/>
                        <a:gd name="connsiteY6" fmla="*/ 2352286 h 2352286"/>
                        <a:gd name="connsiteX7" fmla="*/ 785228 w 785228"/>
                        <a:gd name="connsiteY7" fmla="*/ 934796 h 2352286"/>
                        <a:gd name="connsiteX8" fmla="*/ 343325 w 785228"/>
                        <a:gd name="connsiteY8" fmla="*/ 642460 h 235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228" h="2352286">
                          <a:moveTo>
                            <a:pt x="343325" y="642460"/>
                          </a:moveTo>
                          <a:lnTo>
                            <a:pt x="343325" y="0"/>
                          </a:lnTo>
                          <a:lnTo>
                            <a:pt x="0" y="0"/>
                          </a:lnTo>
                          <a:lnTo>
                            <a:pt x="0" y="870210"/>
                          </a:lnTo>
                          <a:lnTo>
                            <a:pt x="662855" y="1322311"/>
                          </a:lnTo>
                          <a:lnTo>
                            <a:pt x="662855" y="2352286"/>
                          </a:lnTo>
                          <a:lnTo>
                            <a:pt x="785228" y="2352286"/>
                          </a:lnTo>
                          <a:lnTo>
                            <a:pt x="785228" y="934796"/>
                          </a:lnTo>
                          <a:lnTo>
                            <a:pt x="343325" y="642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Rectangle 17">
                    <a:extLst>
                      <a:ext uri="{FF2B5EF4-FFF2-40B4-BE49-F238E27FC236}">
                        <a16:creationId xmlns:a16="http://schemas.microsoft.com/office/drawing/2014/main" id="{0934A536-1D22-4B12-AADA-7F2324E75A00}"/>
                      </a:ext>
                    </a:extLst>
                  </p:cNvPr>
                  <p:cNvSpPr/>
                  <p:nvPr/>
                </p:nvSpPr>
                <p:spPr>
                  <a:xfrm>
                    <a:off x="5635622" y="2331544"/>
                    <a:ext cx="169844" cy="14298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36">
                  <a:extLst>
                    <a:ext uri="{FF2B5EF4-FFF2-40B4-BE49-F238E27FC236}">
                      <a16:creationId xmlns:a16="http://schemas.microsoft.com/office/drawing/2014/main" id="{4F3B02E8-00C6-4B0D-AA7B-CAF1112BEF7B}"/>
                    </a:ext>
                  </a:extLst>
                </p:cNvPr>
                <p:cNvGrpSpPr>
                  <a:grpSpLocks/>
                </p:cNvGrpSpPr>
                <p:nvPr/>
              </p:nvGrpSpPr>
              <p:grpSpPr bwMode="auto">
                <a:xfrm flipH="1">
                  <a:off x="6200708" y="962003"/>
                  <a:ext cx="1063505" cy="2799387"/>
                  <a:chOff x="4741962" y="963260"/>
                  <a:chExt cx="1063504" cy="2799387"/>
                </a:xfrm>
              </p:grpSpPr>
              <p:grpSp>
                <p:nvGrpSpPr>
                  <p:cNvPr id="11" name="Group 38">
                    <a:extLst>
                      <a:ext uri="{FF2B5EF4-FFF2-40B4-BE49-F238E27FC236}">
                        <a16:creationId xmlns:a16="http://schemas.microsoft.com/office/drawing/2014/main" id="{A011261E-3B89-475F-9335-8D37FED479D8}"/>
                      </a:ext>
                    </a:extLst>
                  </p:cNvPr>
                  <p:cNvGrpSpPr>
                    <a:grpSpLocks/>
                  </p:cNvGrpSpPr>
                  <p:nvPr/>
                </p:nvGrpSpPr>
                <p:grpSpPr bwMode="auto">
                  <a:xfrm>
                    <a:off x="4741962" y="963260"/>
                    <a:ext cx="788897" cy="2799387"/>
                    <a:chOff x="4741962" y="963260"/>
                    <a:chExt cx="788897" cy="2799387"/>
                  </a:xfrm>
                </p:grpSpPr>
                <p:grpSp>
                  <p:nvGrpSpPr>
                    <p:cNvPr id="13" name="Group 40">
                      <a:extLst>
                        <a:ext uri="{FF2B5EF4-FFF2-40B4-BE49-F238E27FC236}">
                          <a16:creationId xmlns:a16="http://schemas.microsoft.com/office/drawing/2014/main" id="{96CA030B-2307-48E2-9942-C5FEDF3FDC32}"/>
                        </a:ext>
                      </a:extLst>
                    </p:cNvPr>
                    <p:cNvGrpSpPr>
                      <a:grpSpLocks/>
                    </p:cNvGrpSpPr>
                    <p:nvPr/>
                  </p:nvGrpSpPr>
                  <p:grpSpPr bwMode="auto">
                    <a:xfrm>
                      <a:off x="4741962" y="963260"/>
                      <a:ext cx="350797" cy="382455"/>
                      <a:chOff x="4741962" y="963260"/>
                      <a:chExt cx="350797" cy="382455"/>
                    </a:xfrm>
                  </p:grpSpPr>
                  <p:sp>
                    <p:nvSpPr>
                      <p:cNvPr id="15" name="Rounded Rectangle 42">
                        <a:extLst>
                          <a:ext uri="{FF2B5EF4-FFF2-40B4-BE49-F238E27FC236}">
                            <a16:creationId xmlns:a16="http://schemas.microsoft.com/office/drawing/2014/main" id="{4B737332-0D62-414E-8E3D-C8EC6D03FECF}"/>
                          </a:ext>
                        </a:extLst>
                      </p:cNvPr>
                      <p:cNvSpPr/>
                      <p:nvPr/>
                    </p:nvSpPr>
                    <p:spPr>
                      <a:xfrm>
                        <a:off x="4741962" y="963260"/>
                        <a:ext cx="249209" cy="38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43">
                        <a:extLst>
                          <a:ext uri="{FF2B5EF4-FFF2-40B4-BE49-F238E27FC236}">
                            <a16:creationId xmlns:a16="http://schemas.microsoft.com/office/drawing/2014/main" id="{18F642AF-8B93-4EBE-A1EA-56F3C77C656A}"/>
                          </a:ext>
                        </a:extLst>
                      </p:cNvPr>
                      <p:cNvSpPr/>
                      <p:nvPr/>
                    </p:nvSpPr>
                    <p:spPr>
                      <a:xfrm>
                        <a:off x="4741962" y="1185433"/>
                        <a:ext cx="350797" cy="16028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Freeform 41">
                      <a:extLst>
                        <a:ext uri="{FF2B5EF4-FFF2-40B4-BE49-F238E27FC236}">
                          <a16:creationId xmlns:a16="http://schemas.microsoft.com/office/drawing/2014/main" id="{A7DA0AD5-79A3-4A8F-9B85-22CA35223A53}"/>
                        </a:ext>
                      </a:extLst>
                    </p:cNvPr>
                    <p:cNvSpPr/>
                    <p:nvPr/>
                  </p:nvSpPr>
                  <p:spPr>
                    <a:xfrm>
                      <a:off x="4745137" y="1410781"/>
                      <a:ext cx="785722" cy="2351866"/>
                    </a:xfrm>
                    <a:custGeom>
                      <a:avLst/>
                      <a:gdLst>
                        <a:gd name="connsiteX0" fmla="*/ 343325 w 785228"/>
                        <a:gd name="connsiteY0" fmla="*/ 642460 h 2352286"/>
                        <a:gd name="connsiteX1" fmla="*/ 343325 w 785228"/>
                        <a:gd name="connsiteY1" fmla="*/ 0 h 2352286"/>
                        <a:gd name="connsiteX2" fmla="*/ 0 w 785228"/>
                        <a:gd name="connsiteY2" fmla="*/ 0 h 2352286"/>
                        <a:gd name="connsiteX3" fmla="*/ 0 w 785228"/>
                        <a:gd name="connsiteY3" fmla="*/ 870210 h 2352286"/>
                        <a:gd name="connsiteX4" fmla="*/ 662855 w 785228"/>
                        <a:gd name="connsiteY4" fmla="*/ 1322311 h 2352286"/>
                        <a:gd name="connsiteX5" fmla="*/ 662855 w 785228"/>
                        <a:gd name="connsiteY5" fmla="*/ 2352286 h 2352286"/>
                        <a:gd name="connsiteX6" fmla="*/ 785228 w 785228"/>
                        <a:gd name="connsiteY6" fmla="*/ 2352286 h 2352286"/>
                        <a:gd name="connsiteX7" fmla="*/ 785228 w 785228"/>
                        <a:gd name="connsiteY7" fmla="*/ 934796 h 2352286"/>
                        <a:gd name="connsiteX8" fmla="*/ 343325 w 785228"/>
                        <a:gd name="connsiteY8" fmla="*/ 642460 h 235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228" h="2352286">
                          <a:moveTo>
                            <a:pt x="343325" y="642460"/>
                          </a:moveTo>
                          <a:lnTo>
                            <a:pt x="343325" y="0"/>
                          </a:lnTo>
                          <a:lnTo>
                            <a:pt x="0" y="0"/>
                          </a:lnTo>
                          <a:lnTo>
                            <a:pt x="0" y="870210"/>
                          </a:lnTo>
                          <a:lnTo>
                            <a:pt x="662855" y="1322311"/>
                          </a:lnTo>
                          <a:lnTo>
                            <a:pt x="662855" y="2352286"/>
                          </a:lnTo>
                          <a:lnTo>
                            <a:pt x="785228" y="2352286"/>
                          </a:lnTo>
                          <a:lnTo>
                            <a:pt x="785228" y="934796"/>
                          </a:lnTo>
                          <a:lnTo>
                            <a:pt x="343325" y="642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 name="Rectangle 11">
                    <a:extLst>
                      <a:ext uri="{FF2B5EF4-FFF2-40B4-BE49-F238E27FC236}">
                        <a16:creationId xmlns:a16="http://schemas.microsoft.com/office/drawing/2014/main" id="{913869D9-F9A8-4E20-BA2A-F19045964319}"/>
                      </a:ext>
                    </a:extLst>
                  </p:cNvPr>
                  <p:cNvSpPr/>
                  <p:nvPr/>
                </p:nvSpPr>
                <p:spPr>
                  <a:xfrm>
                    <a:off x="5635622" y="2331214"/>
                    <a:ext cx="169844" cy="1429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Rectangle 9">
                  <a:extLst>
                    <a:ext uri="{FF2B5EF4-FFF2-40B4-BE49-F238E27FC236}">
                      <a16:creationId xmlns:a16="http://schemas.microsoft.com/office/drawing/2014/main" id="{866316D2-2549-4F33-ABAC-59113F6B2F86}"/>
                    </a:ext>
                  </a:extLst>
                </p:cNvPr>
                <p:cNvSpPr/>
                <p:nvPr/>
              </p:nvSpPr>
              <p:spPr>
                <a:xfrm flipH="1">
                  <a:off x="5918166" y="2333132"/>
                  <a:ext cx="171431" cy="1429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Oval 6">
                <a:extLst>
                  <a:ext uri="{FF2B5EF4-FFF2-40B4-BE49-F238E27FC236}">
                    <a16:creationId xmlns:a16="http://schemas.microsoft.com/office/drawing/2014/main" id="{A642385C-9478-454D-B58E-CA732D31038E}"/>
                  </a:ext>
                </a:extLst>
              </p:cNvPr>
              <p:cNvSpPr/>
              <p:nvPr/>
            </p:nvSpPr>
            <p:spPr>
              <a:xfrm>
                <a:off x="5622924" y="1471415"/>
                <a:ext cx="761914" cy="761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3" name="Picture 7" descr="C:\Users\tortiz\Documents\Port Logos\construction icon.png">
              <a:extLst>
                <a:ext uri="{FF2B5EF4-FFF2-40B4-BE49-F238E27FC236}">
                  <a16:creationId xmlns:a16="http://schemas.microsoft.com/office/drawing/2014/main" id="{B6278238-96AD-4D8D-9B34-A2CECAFB13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8491" y="1052949"/>
              <a:ext cx="31877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Image result for x icon png">
              <a:extLst>
                <a:ext uri="{FF2B5EF4-FFF2-40B4-BE49-F238E27FC236}">
                  <a16:creationId xmlns:a16="http://schemas.microsoft.com/office/drawing/2014/main" id="{F4279220-5565-4463-BFC1-D715852685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2854" y="1587937"/>
              <a:ext cx="21113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Image result for check mark icon png">
              <a:extLst>
                <a:ext uri="{FF2B5EF4-FFF2-40B4-BE49-F238E27FC236}">
                  <a16:creationId xmlns:a16="http://schemas.microsoft.com/office/drawing/2014/main" id="{B1471DDA-1B3D-4165-AB94-AA43EA5739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4566" t="16428" r="13110" b="14708"/>
            <a:stretch>
              <a:fillRect/>
            </a:stretch>
          </p:blipFill>
          <p:spPr bwMode="auto">
            <a:xfrm>
              <a:off x="5043066" y="1360924"/>
              <a:ext cx="24574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D3FE92CB-3EE5-4425-AD06-829C3BD68E41}"/>
                </a:ext>
              </a:extLst>
            </p:cNvPr>
            <p:cNvSpPr txBox="1"/>
            <p:nvPr/>
          </p:nvSpPr>
          <p:spPr>
            <a:xfrm>
              <a:off x="1458491" y="3863687"/>
              <a:ext cx="3187700" cy="661988"/>
            </a:xfrm>
            <a:prstGeom prst="rect">
              <a:avLst/>
            </a:prstGeom>
            <a:noFill/>
          </p:spPr>
          <p:txBody>
            <a:bodyPr>
              <a:spAutoFit/>
            </a:bodyPr>
            <a:lstStyle/>
            <a:p>
              <a:pPr algn="ctr">
                <a:defRPr/>
              </a:pPr>
              <a:r>
                <a:rPr lang="en-US" sz="3700" spc="-150">
                  <a:solidFill>
                    <a:srgbClr val="005AA0"/>
                  </a:solidFill>
                  <a:latin typeface="+mj-lt"/>
                  <a:cs typeface="+mn-cs"/>
                </a:rPr>
                <a:t>PROJECTS</a:t>
              </a:r>
            </a:p>
          </p:txBody>
        </p:sp>
        <p:sp>
          <p:nvSpPr>
            <p:cNvPr id="27" name="TextBox 26">
              <a:extLst>
                <a:ext uri="{FF2B5EF4-FFF2-40B4-BE49-F238E27FC236}">
                  <a16:creationId xmlns:a16="http://schemas.microsoft.com/office/drawing/2014/main" id="{FC553A90-E783-4033-8252-ABB6C6ABE924}"/>
                </a:ext>
              </a:extLst>
            </p:cNvPr>
            <p:cNvSpPr txBox="1"/>
            <p:nvPr/>
          </p:nvSpPr>
          <p:spPr>
            <a:xfrm>
              <a:off x="5009729" y="3863687"/>
              <a:ext cx="2519362" cy="661988"/>
            </a:xfrm>
            <a:prstGeom prst="rect">
              <a:avLst/>
            </a:prstGeom>
            <a:noFill/>
          </p:spPr>
          <p:txBody>
            <a:bodyPr>
              <a:spAutoFit/>
            </a:bodyPr>
            <a:lstStyle/>
            <a:p>
              <a:pPr algn="ctr">
                <a:defRPr/>
              </a:pPr>
              <a:r>
                <a:rPr lang="en-US" sz="3700" spc="-150">
                  <a:solidFill>
                    <a:srgbClr val="005AA0"/>
                  </a:solidFill>
                  <a:latin typeface="+mj-lt"/>
                  <a:cs typeface="+mn-cs"/>
                </a:rPr>
                <a:t>POLICIES</a:t>
              </a:r>
            </a:p>
          </p:txBody>
        </p:sp>
      </p:grpSp>
    </p:spTree>
    <p:extLst>
      <p:ext uri="{BB962C8B-B14F-4D97-AF65-F5344CB8AC3E}">
        <p14:creationId xmlns:p14="http://schemas.microsoft.com/office/powerpoint/2010/main" val="183393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D101A7-B2D5-4B83-A102-DFC725E4F31B}"/>
              </a:ext>
            </a:extLst>
          </p:cNvPr>
          <p:cNvSpPr txBox="1"/>
          <p:nvPr/>
        </p:nvSpPr>
        <p:spPr>
          <a:xfrm>
            <a:off x="550490" y="1515001"/>
            <a:ext cx="3753055" cy="2566180"/>
          </a:xfrm>
          <a:prstGeom prst="rect">
            <a:avLst/>
          </a:prstGeom>
          <a:noFill/>
        </p:spPr>
        <p:txBody>
          <a:bodyPr wrap="square" lIns="0" rIns="0" rtlCol="0">
            <a:noAutofit/>
          </a:bodyPr>
          <a:lstStyle/>
          <a:p>
            <a:pPr marL="285750" indent="-285750">
              <a:buFont typeface="Arial" panose="020B0604020202020204" pitchFamily="34" charset="0"/>
              <a:buChar char="•"/>
            </a:pPr>
            <a:r>
              <a:rPr lang="en-US" sz="2100" b="1">
                <a:latin typeface="+mj-lt"/>
              </a:rPr>
              <a:t>90-Day Review Period: </a:t>
            </a:r>
          </a:p>
          <a:p>
            <a:pPr marL="742950" lvl="1" indent="-285750">
              <a:buFont typeface="Wingdings" panose="05000000000000000000" pitchFamily="2" charset="2"/>
              <a:buChar char="ü"/>
            </a:pPr>
            <a:r>
              <a:rPr lang="en-US" sz="2100" b="1">
                <a:solidFill>
                  <a:schemeClr val="accent1"/>
                </a:solidFill>
                <a:latin typeface="+mj-lt"/>
              </a:rPr>
              <a:t>April 30 – July 31, 2019</a:t>
            </a:r>
          </a:p>
          <a:p>
            <a:pPr marL="742950" lvl="1" indent="-285750">
              <a:buFont typeface="Arial" panose="020B0604020202020204" pitchFamily="34" charset="0"/>
              <a:buChar char="•"/>
            </a:pPr>
            <a:endParaRPr lang="en-US" sz="2100" b="1">
              <a:latin typeface="+mj-lt"/>
            </a:endParaRPr>
          </a:p>
          <a:p>
            <a:pPr marL="285750" indent="-285750">
              <a:buFont typeface="Arial" panose="020B0604020202020204" pitchFamily="34" charset="0"/>
              <a:buChar char="•"/>
            </a:pPr>
            <a:r>
              <a:rPr lang="en-US" sz="2100" b="1">
                <a:latin typeface="+mj-lt"/>
              </a:rPr>
              <a:t>Nearly 4,000 pages of comments received</a:t>
            </a:r>
          </a:p>
          <a:p>
            <a:pPr marL="285750" indent="-285750">
              <a:buFont typeface="Arial" panose="020B0604020202020204" pitchFamily="34" charset="0"/>
              <a:buChar char="•"/>
            </a:pPr>
            <a:endParaRPr lang="en-US" sz="2100" b="1">
              <a:latin typeface="+mj-lt"/>
            </a:endParaRPr>
          </a:p>
        </p:txBody>
      </p:sp>
      <p:sp>
        <p:nvSpPr>
          <p:cNvPr id="6" name="Subtitle 2">
            <a:extLst>
              <a:ext uri="{FF2B5EF4-FFF2-40B4-BE49-F238E27FC236}">
                <a16:creationId xmlns:a16="http://schemas.microsoft.com/office/drawing/2014/main" id="{AE7B93DE-9B56-4568-BE76-1AEBA96EB4F8}"/>
              </a:ext>
            </a:extLst>
          </p:cNvPr>
          <p:cNvSpPr txBox="1">
            <a:spLocks/>
          </p:cNvSpPr>
          <p:nvPr/>
        </p:nvSpPr>
        <p:spPr bwMode="auto">
          <a:xfrm>
            <a:off x="391997" y="236837"/>
            <a:ext cx="722742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700" b="1">
                <a:solidFill>
                  <a:srgbClr val="006298"/>
                </a:solidFill>
                <a:latin typeface="Arial" panose="020B0604020202020204" pitchFamily="34" charset="0"/>
                <a:cs typeface="Arial" panose="020B0604020202020204" pitchFamily="34" charset="0"/>
              </a:rPr>
              <a:t>PMPU Discussion Draft</a:t>
            </a:r>
            <a:endParaRPr lang="en-US" altLang="en-US" sz="2300" i="1">
              <a:solidFill>
                <a:srgbClr val="006298"/>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454D0CC1-EB72-4096-9043-68C42E63A0AD}"/>
              </a:ext>
            </a:extLst>
          </p:cNvPr>
          <p:cNvCxnSpPr>
            <a:cxnSpLocks/>
          </p:cNvCxnSpPr>
          <p:nvPr/>
        </p:nvCxnSpPr>
        <p:spPr>
          <a:xfrm>
            <a:off x="459008" y="798092"/>
            <a:ext cx="4381448"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automatically generated">
            <a:extLst>
              <a:ext uri="{FF2B5EF4-FFF2-40B4-BE49-F238E27FC236}">
                <a16:creationId xmlns:a16="http://schemas.microsoft.com/office/drawing/2014/main" id="{FBDEAF7B-3D0A-4301-AE52-7902DD41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380">
            <a:off x="4976007" y="710736"/>
            <a:ext cx="2974071" cy="3984284"/>
          </a:xfrm>
          <a:prstGeom prst="rect">
            <a:avLst/>
          </a:prstGeom>
        </p:spPr>
      </p:pic>
    </p:spTree>
    <p:extLst>
      <p:ext uri="{BB962C8B-B14F-4D97-AF65-F5344CB8AC3E}">
        <p14:creationId xmlns:p14="http://schemas.microsoft.com/office/powerpoint/2010/main" val="33061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AFB7B91-B862-49AE-BA6D-149A30B0F9EB}"/>
              </a:ext>
            </a:extLst>
          </p:cNvPr>
          <p:cNvSpPr/>
          <p:nvPr/>
        </p:nvSpPr>
        <p:spPr>
          <a:xfrm>
            <a:off x="7619421" y="3119919"/>
            <a:ext cx="1300527"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C29F13-55F6-4627-B525-A78976B6ECDE}"/>
              </a:ext>
            </a:extLst>
          </p:cNvPr>
          <p:cNvSpPr/>
          <p:nvPr/>
        </p:nvSpPr>
        <p:spPr>
          <a:xfrm>
            <a:off x="3225602" y="3120593"/>
            <a:ext cx="1298328"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0D0650-1EA9-4872-9CAE-E5C7F306BF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23404" y="890681"/>
            <a:ext cx="1300526" cy="2229913"/>
          </a:xfrm>
          <a:prstGeom prst="rect">
            <a:avLst/>
          </a:prstGeom>
        </p:spPr>
      </p:pic>
      <p:pic>
        <p:nvPicPr>
          <p:cNvPr id="12" name="Picture 11" descr="A wooden bench&#10;&#10;Description automatically generated">
            <a:extLst>
              <a:ext uri="{FF2B5EF4-FFF2-40B4-BE49-F238E27FC236}">
                <a16:creationId xmlns:a16="http://schemas.microsoft.com/office/drawing/2014/main" id="{F6DE0BFE-23B6-40EF-82FA-F89F7357BA3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a:ext>
            </a:extLst>
          </a:blip>
          <a:srcRect/>
          <a:stretch/>
        </p:blipFill>
        <p:spPr>
          <a:xfrm rot="5400000">
            <a:off x="7154873" y="1361421"/>
            <a:ext cx="2229625" cy="1300527"/>
          </a:xfrm>
          <a:prstGeom prst="rect">
            <a:avLst/>
          </a:prstGeom>
        </p:spPr>
      </p:pic>
      <p:sp>
        <p:nvSpPr>
          <p:cNvPr id="20" name="Subtitle 2">
            <a:extLst>
              <a:ext uri="{FF2B5EF4-FFF2-40B4-BE49-F238E27FC236}">
                <a16:creationId xmlns:a16="http://schemas.microsoft.com/office/drawing/2014/main" id="{DB06C58A-30CF-4790-BD07-92F4E9122A20}"/>
              </a:ext>
            </a:extLst>
          </p:cNvPr>
          <p:cNvSpPr txBox="1">
            <a:spLocks/>
          </p:cNvSpPr>
          <p:nvPr/>
        </p:nvSpPr>
        <p:spPr bwMode="auto">
          <a:xfrm>
            <a:off x="7609997" y="3120595"/>
            <a:ext cx="1300526" cy="103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La Playa </a:t>
            </a:r>
          </a:p>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Piers</a:t>
            </a:r>
          </a:p>
        </p:txBody>
      </p:sp>
      <p:sp>
        <p:nvSpPr>
          <p:cNvPr id="21" name="Subtitle 2">
            <a:extLst>
              <a:ext uri="{FF2B5EF4-FFF2-40B4-BE49-F238E27FC236}">
                <a16:creationId xmlns:a16="http://schemas.microsoft.com/office/drawing/2014/main" id="{C3C57895-C910-4EC2-8884-5AB604EBF172}"/>
              </a:ext>
            </a:extLst>
          </p:cNvPr>
          <p:cNvSpPr txBox="1">
            <a:spLocks/>
          </p:cNvSpPr>
          <p:nvPr/>
        </p:nvSpPr>
        <p:spPr bwMode="auto">
          <a:xfrm>
            <a:off x="3213979" y="3120595"/>
            <a:ext cx="1300526" cy="9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Environmental Stewardship</a:t>
            </a:r>
          </a:p>
        </p:txBody>
      </p:sp>
      <p:sp>
        <p:nvSpPr>
          <p:cNvPr id="22" name="Rectangle 21">
            <a:extLst>
              <a:ext uri="{FF2B5EF4-FFF2-40B4-BE49-F238E27FC236}">
                <a16:creationId xmlns:a16="http://schemas.microsoft.com/office/drawing/2014/main" id="{6657BB0D-581D-4D5A-A3D9-687C827A46A2}"/>
              </a:ext>
            </a:extLst>
          </p:cNvPr>
          <p:cNvSpPr/>
          <p:nvPr/>
        </p:nvSpPr>
        <p:spPr>
          <a:xfrm>
            <a:off x="278729" y="3117499"/>
            <a:ext cx="1298328"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Image result for water taxi san diego bay">
            <a:extLst>
              <a:ext uri="{FF2B5EF4-FFF2-40B4-BE49-F238E27FC236}">
                <a16:creationId xmlns:a16="http://schemas.microsoft.com/office/drawing/2014/main" id="{030F824C-1FB5-4DFD-9DD2-90E4410ABE2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6530" y="890681"/>
            <a:ext cx="1300527" cy="2226821"/>
          </a:xfrm>
          <a:prstGeom prst="rect">
            <a:avLst/>
          </a:prstGeom>
          <a:noFill/>
          <a:extLst>
            <a:ext uri="{909E8E84-426E-40DD-AFC4-6F175D3DCCD1}">
              <a14:hiddenFill xmlns:a14="http://schemas.microsoft.com/office/drawing/2010/main">
                <a:solidFill>
                  <a:srgbClr val="FFFFFF"/>
                </a:solidFill>
              </a14:hiddenFill>
            </a:ext>
          </a:extLst>
        </p:spPr>
      </p:pic>
      <p:sp>
        <p:nvSpPr>
          <p:cNvPr id="29" name="Subtitle 2">
            <a:extLst>
              <a:ext uri="{FF2B5EF4-FFF2-40B4-BE49-F238E27FC236}">
                <a16:creationId xmlns:a16="http://schemas.microsoft.com/office/drawing/2014/main" id="{68FBF0D0-7D15-4FCF-BF89-D86930BE9DF8}"/>
              </a:ext>
            </a:extLst>
          </p:cNvPr>
          <p:cNvSpPr txBox="1">
            <a:spLocks/>
          </p:cNvSpPr>
          <p:nvPr/>
        </p:nvSpPr>
        <p:spPr bwMode="auto">
          <a:xfrm>
            <a:off x="276531" y="3117502"/>
            <a:ext cx="1300526" cy="82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Mobility</a:t>
            </a:r>
          </a:p>
        </p:txBody>
      </p:sp>
      <p:sp>
        <p:nvSpPr>
          <p:cNvPr id="30" name="Rectangle 29">
            <a:extLst>
              <a:ext uri="{FF2B5EF4-FFF2-40B4-BE49-F238E27FC236}">
                <a16:creationId xmlns:a16="http://schemas.microsoft.com/office/drawing/2014/main" id="{28AE7B20-6F4F-4C38-B12D-9B6254D0704C}"/>
              </a:ext>
            </a:extLst>
          </p:cNvPr>
          <p:cNvSpPr/>
          <p:nvPr/>
        </p:nvSpPr>
        <p:spPr>
          <a:xfrm>
            <a:off x="1750215" y="3120593"/>
            <a:ext cx="1298328"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6" descr="Image result for commercial fishing san diego bay">
            <a:extLst>
              <a:ext uri="{FF2B5EF4-FFF2-40B4-BE49-F238E27FC236}">
                <a16:creationId xmlns:a16="http://schemas.microsoft.com/office/drawing/2014/main" id="{A141CA55-7420-43E8-9F71-DBB7F1A69CC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65"/>
          <a:stretch/>
        </p:blipFill>
        <p:spPr bwMode="auto">
          <a:xfrm>
            <a:off x="1744279" y="893591"/>
            <a:ext cx="1300527" cy="2232907"/>
          </a:xfrm>
          <a:prstGeom prst="rect">
            <a:avLst/>
          </a:prstGeom>
          <a:noFill/>
          <a:extLst>
            <a:ext uri="{909E8E84-426E-40DD-AFC4-6F175D3DCCD1}">
              <a14:hiddenFill xmlns:a14="http://schemas.microsoft.com/office/drawing/2010/main">
                <a:solidFill>
                  <a:srgbClr val="FFFFFF"/>
                </a:solidFill>
              </a14:hiddenFill>
            </a:ext>
          </a:extLst>
        </p:spPr>
      </p:pic>
      <p:sp>
        <p:nvSpPr>
          <p:cNvPr id="32" name="Subtitle 2">
            <a:extLst>
              <a:ext uri="{FF2B5EF4-FFF2-40B4-BE49-F238E27FC236}">
                <a16:creationId xmlns:a16="http://schemas.microsoft.com/office/drawing/2014/main" id="{5A5C6BDC-E4D8-483A-B191-8588A99A1657}"/>
              </a:ext>
            </a:extLst>
          </p:cNvPr>
          <p:cNvSpPr txBox="1">
            <a:spLocks/>
          </p:cNvSpPr>
          <p:nvPr/>
        </p:nvSpPr>
        <p:spPr bwMode="auto">
          <a:xfrm>
            <a:off x="1744526" y="3120595"/>
            <a:ext cx="1300526" cy="82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Maritime </a:t>
            </a:r>
          </a:p>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Uses</a:t>
            </a:r>
          </a:p>
        </p:txBody>
      </p:sp>
      <p:sp>
        <p:nvSpPr>
          <p:cNvPr id="33" name="Rectangle 32">
            <a:extLst>
              <a:ext uri="{FF2B5EF4-FFF2-40B4-BE49-F238E27FC236}">
                <a16:creationId xmlns:a16="http://schemas.microsoft.com/office/drawing/2014/main" id="{E201FD7B-972C-4002-B45E-285DD0A0F9C3}"/>
              </a:ext>
            </a:extLst>
          </p:cNvPr>
          <p:cNvSpPr/>
          <p:nvPr/>
        </p:nvSpPr>
        <p:spPr>
          <a:xfrm>
            <a:off x="4698074" y="3120593"/>
            <a:ext cx="1300529"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2">
            <a:extLst>
              <a:ext uri="{FF2B5EF4-FFF2-40B4-BE49-F238E27FC236}">
                <a16:creationId xmlns:a16="http://schemas.microsoft.com/office/drawing/2014/main" id="{F10CD5C8-919B-4CF8-9FE1-54D7394E54A4}"/>
              </a:ext>
            </a:extLst>
          </p:cNvPr>
          <p:cNvSpPr txBox="1">
            <a:spLocks/>
          </p:cNvSpPr>
          <p:nvPr/>
        </p:nvSpPr>
        <p:spPr bwMode="auto">
          <a:xfrm>
            <a:off x="4695877" y="3120594"/>
            <a:ext cx="1300526" cy="115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Development Intensity</a:t>
            </a:r>
          </a:p>
        </p:txBody>
      </p:sp>
      <p:pic>
        <p:nvPicPr>
          <p:cNvPr id="35" name="Picture 2" descr="Image result for south embarcadero san diego ca">
            <a:extLst>
              <a:ext uri="{FF2B5EF4-FFF2-40B4-BE49-F238E27FC236}">
                <a16:creationId xmlns:a16="http://schemas.microsoft.com/office/drawing/2014/main" id="{284C8A24-150D-490E-BDD1-21617F3D2B7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698075" y="893773"/>
            <a:ext cx="1300528" cy="222962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3D16B3CF-6861-456C-B454-FC1E67827EEF}"/>
              </a:ext>
            </a:extLst>
          </p:cNvPr>
          <p:cNvSpPr/>
          <p:nvPr/>
        </p:nvSpPr>
        <p:spPr>
          <a:xfrm>
            <a:off x="6164037" y="3120592"/>
            <a:ext cx="1298328" cy="147510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543794B-40D2-43C3-981B-A72A126F392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61837" y="893773"/>
            <a:ext cx="1300528" cy="2229626"/>
          </a:xfrm>
          <a:prstGeom prst="rect">
            <a:avLst/>
          </a:prstGeom>
        </p:spPr>
      </p:pic>
      <p:sp>
        <p:nvSpPr>
          <p:cNvPr id="38" name="Subtitle 2">
            <a:extLst>
              <a:ext uri="{FF2B5EF4-FFF2-40B4-BE49-F238E27FC236}">
                <a16:creationId xmlns:a16="http://schemas.microsoft.com/office/drawing/2014/main" id="{76C4E36D-FE22-4C6A-8AF2-AAEE23A27673}"/>
              </a:ext>
            </a:extLst>
          </p:cNvPr>
          <p:cNvSpPr txBox="1">
            <a:spLocks/>
          </p:cNvSpPr>
          <p:nvPr/>
        </p:nvSpPr>
        <p:spPr bwMode="auto">
          <a:xfrm>
            <a:off x="6161837" y="3120593"/>
            <a:ext cx="1300526" cy="82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Height </a:t>
            </a:r>
          </a:p>
          <a:p>
            <a:pPr algn="ctr">
              <a:buClr>
                <a:srgbClr val="00B388"/>
              </a:buClr>
              <a:buNone/>
            </a:pPr>
            <a:r>
              <a:rPr lang="en-US" altLang="en-US" sz="14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Limits</a:t>
            </a:r>
          </a:p>
        </p:txBody>
      </p:sp>
      <p:sp>
        <p:nvSpPr>
          <p:cNvPr id="23" name="Subtitle 2">
            <a:extLst>
              <a:ext uri="{FF2B5EF4-FFF2-40B4-BE49-F238E27FC236}">
                <a16:creationId xmlns:a16="http://schemas.microsoft.com/office/drawing/2014/main" id="{C8F9C297-3B16-468F-99D8-15A0F9BF8427}"/>
              </a:ext>
            </a:extLst>
          </p:cNvPr>
          <p:cNvSpPr txBox="1">
            <a:spLocks/>
          </p:cNvSpPr>
          <p:nvPr/>
        </p:nvSpPr>
        <p:spPr bwMode="auto">
          <a:xfrm>
            <a:off x="391997" y="236837"/>
            <a:ext cx="722742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700" b="1">
                <a:solidFill>
                  <a:srgbClr val="006298"/>
                </a:solidFill>
                <a:latin typeface="Arial" panose="020B0604020202020204" pitchFamily="34" charset="0"/>
                <a:cs typeface="Arial" panose="020B0604020202020204" pitchFamily="34" charset="0"/>
              </a:rPr>
              <a:t>PMPU Workshop - </a:t>
            </a:r>
            <a:r>
              <a:rPr lang="en-US" altLang="en-US" sz="2300" b="1" i="1">
                <a:solidFill>
                  <a:srgbClr val="006298"/>
                </a:solidFill>
                <a:latin typeface="Arial" panose="020B0604020202020204" pitchFamily="34" charset="0"/>
                <a:cs typeface="Arial" panose="020B0604020202020204" pitchFamily="34" charset="0"/>
              </a:rPr>
              <a:t>September 16, 2019 </a:t>
            </a:r>
            <a:endParaRPr lang="en-US" altLang="en-US" sz="2300" i="1">
              <a:solidFill>
                <a:srgbClr val="006298"/>
              </a:solidFill>
              <a:latin typeface="Arial" panose="020B0604020202020204" pitchFamily="34" charset="0"/>
              <a:ea typeface="Adobe Gothic Std B" pitchFamily="34" charset="-128"/>
              <a:cs typeface="Arial" panose="020B0604020202020204" pitchFamily="34" charset="0"/>
            </a:endParaRPr>
          </a:p>
        </p:txBody>
      </p:sp>
      <p:cxnSp>
        <p:nvCxnSpPr>
          <p:cNvPr id="25" name="Straight Connector 24">
            <a:extLst>
              <a:ext uri="{FF2B5EF4-FFF2-40B4-BE49-F238E27FC236}">
                <a16:creationId xmlns:a16="http://schemas.microsoft.com/office/drawing/2014/main" id="{34948E3D-5036-4673-BAB8-C54B4605395B}"/>
              </a:ext>
            </a:extLst>
          </p:cNvPr>
          <p:cNvCxnSpPr>
            <a:cxnSpLocks/>
          </p:cNvCxnSpPr>
          <p:nvPr/>
        </p:nvCxnSpPr>
        <p:spPr>
          <a:xfrm>
            <a:off x="459008" y="798092"/>
            <a:ext cx="6014944"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1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81FA6E1-D4A4-4409-8A9D-652734634D89}"/>
              </a:ext>
            </a:extLst>
          </p:cNvPr>
          <p:cNvPicPr>
            <a:picLocks noChangeAspect="1"/>
          </p:cNvPicPr>
          <p:nvPr/>
        </p:nvPicPr>
        <p:blipFill rotWithShape="1">
          <a:blip r:embed="rId3">
            <a:extLst>
              <a:ext uri="{28A0092B-C50C-407E-A947-70E740481C1C}">
                <a14:useLocalDpi xmlns:a14="http://schemas.microsoft.com/office/drawing/2010/main" val="0"/>
              </a:ext>
            </a:extLst>
          </a:blip>
          <a:srcRect l="6165" t="9903" r="5627" b="37879"/>
          <a:stretch/>
        </p:blipFill>
        <p:spPr>
          <a:xfrm>
            <a:off x="169698" y="1094411"/>
            <a:ext cx="5202148" cy="2262321"/>
          </a:xfrm>
          <a:prstGeom prst="rect">
            <a:avLst/>
          </a:prstGeom>
        </p:spPr>
      </p:pic>
      <p:sp>
        <p:nvSpPr>
          <p:cNvPr id="23" name="Subtitle 2">
            <a:extLst>
              <a:ext uri="{FF2B5EF4-FFF2-40B4-BE49-F238E27FC236}">
                <a16:creationId xmlns:a16="http://schemas.microsoft.com/office/drawing/2014/main" id="{C8F9C297-3B16-468F-99D8-15A0F9BF8427}"/>
              </a:ext>
            </a:extLst>
          </p:cNvPr>
          <p:cNvSpPr txBox="1">
            <a:spLocks/>
          </p:cNvSpPr>
          <p:nvPr/>
        </p:nvSpPr>
        <p:spPr bwMode="auto">
          <a:xfrm>
            <a:off x="391997" y="236837"/>
            <a:ext cx="722742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700" b="1">
                <a:solidFill>
                  <a:srgbClr val="006298"/>
                </a:solidFill>
                <a:latin typeface="Arial" panose="020B0604020202020204" pitchFamily="34" charset="0"/>
                <a:cs typeface="Arial" panose="020B0604020202020204" pitchFamily="34" charset="0"/>
              </a:rPr>
              <a:t>PMPU Workshop – </a:t>
            </a:r>
            <a:r>
              <a:rPr lang="en-US" altLang="en-US" sz="2300" b="1" i="1">
                <a:solidFill>
                  <a:srgbClr val="006298"/>
                </a:solidFill>
                <a:latin typeface="Arial" panose="020B0604020202020204" pitchFamily="34" charset="0"/>
                <a:cs typeface="Arial" panose="020B0604020202020204" pitchFamily="34" charset="0"/>
              </a:rPr>
              <a:t>August 4, 2020</a:t>
            </a:r>
            <a:endParaRPr lang="en-US" altLang="en-US" sz="2300" i="1">
              <a:solidFill>
                <a:srgbClr val="006298"/>
              </a:solidFill>
              <a:latin typeface="Arial" panose="020B0604020202020204" pitchFamily="34" charset="0"/>
              <a:ea typeface="Adobe Gothic Std B" pitchFamily="34" charset="-128"/>
              <a:cs typeface="Arial" panose="020B0604020202020204" pitchFamily="34" charset="0"/>
            </a:endParaRPr>
          </a:p>
        </p:txBody>
      </p:sp>
      <p:grpSp>
        <p:nvGrpSpPr>
          <p:cNvPr id="25" name="Group 24">
            <a:extLst>
              <a:ext uri="{FF2B5EF4-FFF2-40B4-BE49-F238E27FC236}">
                <a16:creationId xmlns:a16="http://schemas.microsoft.com/office/drawing/2014/main" id="{53727C3E-8023-4269-88DC-68F1590A59C9}"/>
              </a:ext>
            </a:extLst>
          </p:cNvPr>
          <p:cNvGrpSpPr/>
          <p:nvPr/>
        </p:nvGrpSpPr>
        <p:grpSpPr>
          <a:xfrm>
            <a:off x="5292718" y="1052392"/>
            <a:ext cx="3611292" cy="2200761"/>
            <a:chOff x="453977" y="651343"/>
            <a:chExt cx="5255776" cy="3600944"/>
          </a:xfrm>
        </p:grpSpPr>
        <p:pic>
          <p:nvPicPr>
            <p:cNvPr id="39" name="Picture 38">
              <a:extLst>
                <a:ext uri="{FF2B5EF4-FFF2-40B4-BE49-F238E27FC236}">
                  <a16:creationId xmlns:a16="http://schemas.microsoft.com/office/drawing/2014/main" id="{432DE7C4-3BA8-4A7C-87E9-956D47375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2" t="-1" r="18004" b="17075"/>
            <a:stretch/>
          </p:blipFill>
          <p:spPr>
            <a:xfrm>
              <a:off x="453977" y="651343"/>
              <a:ext cx="5255776" cy="3600944"/>
            </a:xfrm>
            <a:prstGeom prst="rect">
              <a:avLst/>
            </a:prstGeom>
            <a:ln>
              <a:noFill/>
            </a:ln>
            <a:effectLst/>
          </p:spPr>
        </p:pic>
        <p:sp>
          <p:nvSpPr>
            <p:cNvPr id="40" name="TextBox 39">
              <a:extLst>
                <a:ext uri="{FF2B5EF4-FFF2-40B4-BE49-F238E27FC236}">
                  <a16:creationId xmlns:a16="http://schemas.microsoft.com/office/drawing/2014/main" id="{23D7DA95-2619-4508-AFC2-F446F9F642D6}"/>
                </a:ext>
              </a:extLst>
            </p:cNvPr>
            <p:cNvSpPr txBox="1"/>
            <p:nvPr/>
          </p:nvSpPr>
          <p:spPr>
            <a:xfrm>
              <a:off x="674397" y="708059"/>
              <a:ext cx="1737057" cy="292100"/>
            </a:xfrm>
            <a:prstGeom prst="rect">
              <a:avLst/>
            </a:prstGeom>
            <a:noFill/>
          </p:spPr>
          <p:txBody>
            <a:bodyPr wrap="square" lIns="0" rIns="0" rtlCol="0">
              <a:noAutofit/>
            </a:bodyPr>
            <a:lstStyle/>
            <a:p>
              <a:r>
                <a:rPr lang="en-US" sz="600">
                  <a:solidFill>
                    <a:schemeClr val="bg1"/>
                  </a:solidFill>
                </a:rPr>
                <a:t>Note: Ultimate condition to occur once on-site parking has been relocated to a proximate Mobility Hub</a:t>
              </a:r>
            </a:p>
          </p:txBody>
        </p:sp>
        <p:sp>
          <p:nvSpPr>
            <p:cNvPr id="41" name="TextBox 40">
              <a:extLst>
                <a:ext uri="{FF2B5EF4-FFF2-40B4-BE49-F238E27FC236}">
                  <a16:creationId xmlns:a16="http://schemas.microsoft.com/office/drawing/2014/main" id="{FE4949FD-8765-49E0-BC01-5C3301DE784F}"/>
                </a:ext>
              </a:extLst>
            </p:cNvPr>
            <p:cNvSpPr txBox="1"/>
            <p:nvPr/>
          </p:nvSpPr>
          <p:spPr>
            <a:xfrm>
              <a:off x="2002593" y="3796999"/>
              <a:ext cx="3470606" cy="189868"/>
            </a:xfrm>
            <a:prstGeom prst="rect">
              <a:avLst/>
            </a:prstGeom>
            <a:noFill/>
          </p:spPr>
          <p:txBody>
            <a:bodyPr wrap="square" lIns="0" rIns="0" rtlCol="0">
              <a:noAutofit/>
            </a:bodyPr>
            <a:lstStyle/>
            <a:p>
              <a:pPr algn="r"/>
              <a:r>
                <a:rPr lang="en-US" sz="900" i="1">
                  <a:solidFill>
                    <a:schemeClr val="bg1"/>
                  </a:solidFill>
                  <a:latin typeface="+mj-lt"/>
                </a:rPr>
                <a:t>Graphics are for illustrative purposes only</a:t>
              </a:r>
            </a:p>
          </p:txBody>
        </p:sp>
      </p:grpSp>
      <p:sp>
        <p:nvSpPr>
          <p:cNvPr id="42" name="Rectangle 41">
            <a:extLst>
              <a:ext uri="{FF2B5EF4-FFF2-40B4-BE49-F238E27FC236}">
                <a16:creationId xmlns:a16="http://schemas.microsoft.com/office/drawing/2014/main" id="{9CF25411-9D78-4FD6-82E8-D9C318110BC2}"/>
              </a:ext>
            </a:extLst>
          </p:cNvPr>
          <p:cNvSpPr/>
          <p:nvPr/>
        </p:nvSpPr>
        <p:spPr>
          <a:xfrm>
            <a:off x="169698" y="3253152"/>
            <a:ext cx="8734312" cy="109903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ubtitle 2">
            <a:extLst>
              <a:ext uri="{FF2B5EF4-FFF2-40B4-BE49-F238E27FC236}">
                <a16:creationId xmlns:a16="http://schemas.microsoft.com/office/drawing/2014/main" id="{38E9AD31-4694-4C86-A75F-3A0445C7CC5F}"/>
              </a:ext>
            </a:extLst>
          </p:cNvPr>
          <p:cNvSpPr txBox="1">
            <a:spLocks/>
          </p:cNvSpPr>
          <p:nvPr/>
        </p:nvSpPr>
        <p:spPr bwMode="auto">
          <a:xfrm>
            <a:off x="535458" y="3428473"/>
            <a:ext cx="800187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20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North Embarcadero Subdistrict</a:t>
            </a:r>
          </a:p>
        </p:txBody>
      </p:sp>
      <p:sp>
        <p:nvSpPr>
          <p:cNvPr id="2" name="TextBox 1">
            <a:extLst>
              <a:ext uri="{FF2B5EF4-FFF2-40B4-BE49-F238E27FC236}">
                <a16:creationId xmlns:a16="http://schemas.microsoft.com/office/drawing/2014/main" id="{A72410C1-DFA5-4DD9-A9EC-1325A7B6A57A}"/>
              </a:ext>
            </a:extLst>
          </p:cNvPr>
          <p:cNvSpPr txBox="1"/>
          <p:nvPr/>
        </p:nvSpPr>
        <p:spPr>
          <a:xfrm>
            <a:off x="4307778" y="2654300"/>
            <a:ext cx="188022" cy="171450"/>
          </a:xfrm>
          <a:prstGeom prst="rect">
            <a:avLst/>
          </a:prstGeom>
          <a:solidFill>
            <a:srgbClr val="A4D153"/>
          </a:solidFill>
        </p:spPr>
        <p:txBody>
          <a:bodyPr wrap="square" lIns="0" rIns="0" rtlCol="0">
            <a:noAutofit/>
          </a:bodyPr>
          <a:lstStyle/>
          <a:p>
            <a:r>
              <a:rPr lang="en-US" sz="550" b="1">
                <a:cs typeface="Calibri" panose="020F0502020204030204" pitchFamily="34" charset="0"/>
              </a:rPr>
              <a:t>5.7</a:t>
            </a:r>
            <a:r>
              <a:rPr lang="en-US" sz="600" b="1">
                <a:cs typeface="Calibri" panose="020F0502020204030204" pitchFamily="34" charset="0"/>
              </a:rPr>
              <a:t> </a:t>
            </a:r>
            <a:r>
              <a:rPr lang="en-US" sz="550" b="1">
                <a:cs typeface="Calibri" panose="020F0502020204030204" pitchFamily="34" charset="0"/>
              </a:rPr>
              <a:t>ac</a:t>
            </a:r>
          </a:p>
        </p:txBody>
      </p:sp>
      <p:cxnSp>
        <p:nvCxnSpPr>
          <p:cNvPr id="11" name="Straight Connector 10">
            <a:extLst>
              <a:ext uri="{FF2B5EF4-FFF2-40B4-BE49-F238E27FC236}">
                <a16:creationId xmlns:a16="http://schemas.microsoft.com/office/drawing/2014/main" id="{8E777733-B2FA-43AB-B9AC-6D6F22CD3805}"/>
              </a:ext>
            </a:extLst>
          </p:cNvPr>
          <p:cNvCxnSpPr>
            <a:cxnSpLocks/>
          </p:cNvCxnSpPr>
          <p:nvPr/>
        </p:nvCxnSpPr>
        <p:spPr>
          <a:xfrm>
            <a:off x="459008" y="798092"/>
            <a:ext cx="527610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42EAF8F-FD7E-449F-B9E4-68F9D2125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17" y="887933"/>
            <a:ext cx="4614626" cy="2610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IG Proposals For Downtown San Diego's Seaport Village">
            <a:extLst>
              <a:ext uri="{FF2B5EF4-FFF2-40B4-BE49-F238E27FC236}">
                <a16:creationId xmlns:a16="http://schemas.microsoft.com/office/drawing/2014/main" id="{568AC567-9D88-4F5E-A0EB-0CBDE9C45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643" y="887934"/>
            <a:ext cx="4119686" cy="261065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296F009-5A55-4754-A44B-134360764A7A}"/>
              </a:ext>
            </a:extLst>
          </p:cNvPr>
          <p:cNvSpPr/>
          <p:nvPr/>
        </p:nvSpPr>
        <p:spPr>
          <a:xfrm>
            <a:off x="224017" y="3498591"/>
            <a:ext cx="8734312" cy="1099039"/>
          </a:xfrm>
          <a:prstGeom prst="rect">
            <a:avLst/>
          </a:prstGeom>
          <a:gradFill flip="none" rotWithShape="1">
            <a:gsLst>
              <a:gs pos="3000">
                <a:schemeClr val="bg1"/>
              </a:gs>
              <a:gs pos="57000">
                <a:srgbClr val="00B388">
                  <a:alpha val="93000"/>
                </a:srgbClr>
              </a:gs>
              <a:gs pos="100000">
                <a:srgbClr val="00629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54D181F5-E718-43BA-A72B-71993D9B5C00}"/>
              </a:ext>
            </a:extLst>
          </p:cNvPr>
          <p:cNvSpPr txBox="1">
            <a:spLocks/>
          </p:cNvSpPr>
          <p:nvPr/>
        </p:nvSpPr>
        <p:spPr bwMode="auto">
          <a:xfrm>
            <a:off x="589777" y="3673912"/>
            <a:ext cx="800187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8872" r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Clr>
                <a:srgbClr val="00B388"/>
              </a:buClr>
              <a:buNone/>
            </a:pPr>
            <a:r>
              <a:rPr lang="en-US" altLang="en-US" sz="2000" b="1">
                <a:solidFill>
                  <a:schemeClr val="bg1"/>
                </a:solidFill>
                <a:effectLst>
                  <a:outerShdw blurRad="38100" dist="38100" dir="2700000" algn="tl">
                    <a:srgbClr val="000000">
                      <a:alpha val="43137"/>
                    </a:srgbClr>
                  </a:outerShdw>
                </a:effectLst>
                <a:latin typeface="Arial" panose="020B0604020202020204" pitchFamily="34" charset="0"/>
                <a:ea typeface="Adobe Gothic Std B" pitchFamily="34" charset="-128"/>
                <a:cs typeface="Arial" panose="020B0604020202020204" pitchFamily="34" charset="0"/>
              </a:rPr>
              <a:t>Navy Pier &amp; Central Embarcadero</a:t>
            </a:r>
          </a:p>
        </p:txBody>
      </p:sp>
      <p:sp>
        <p:nvSpPr>
          <p:cNvPr id="14" name="Subtitle 2">
            <a:extLst>
              <a:ext uri="{FF2B5EF4-FFF2-40B4-BE49-F238E27FC236}">
                <a16:creationId xmlns:a16="http://schemas.microsoft.com/office/drawing/2014/main" id="{C3351B78-AB9C-4633-97C2-C3DE1EF8D0F1}"/>
              </a:ext>
            </a:extLst>
          </p:cNvPr>
          <p:cNvSpPr txBox="1">
            <a:spLocks/>
          </p:cNvSpPr>
          <p:nvPr/>
        </p:nvSpPr>
        <p:spPr bwMode="auto">
          <a:xfrm>
            <a:off x="391997" y="236837"/>
            <a:ext cx="722742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700" b="1">
                <a:solidFill>
                  <a:srgbClr val="006298"/>
                </a:solidFill>
                <a:latin typeface="Arial" panose="020B0604020202020204" pitchFamily="34" charset="0"/>
                <a:cs typeface="Arial" panose="020B0604020202020204" pitchFamily="34" charset="0"/>
              </a:rPr>
              <a:t>Board Update – </a:t>
            </a:r>
            <a:r>
              <a:rPr lang="en-US" altLang="en-US" sz="2300" b="1" i="1">
                <a:solidFill>
                  <a:srgbClr val="006298"/>
                </a:solidFill>
                <a:latin typeface="Arial" panose="020B0604020202020204" pitchFamily="34" charset="0"/>
                <a:cs typeface="Arial" panose="020B0604020202020204" pitchFamily="34" charset="0"/>
              </a:rPr>
              <a:t>October 9, 2020</a:t>
            </a:r>
            <a:endParaRPr lang="en-US" altLang="en-US" sz="2300" i="1">
              <a:solidFill>
                <a:srgbClr val="006298"/>
              </a:solidFill>
              <a:latin typeface="Arial" panose="020B0604020202020204" pitchFamily="34" charset="0"/>
              <a:ea typeface="Adobe Gothic Std B" pitchFamily="34" charset="-128"/>
              <a:cs typeface="Arial" panose="020B0604020202020204" pitchFamily="34" charset="0"/>
            </a:endParaRPr>
          </a:p>
        </p:txBody>
      </p:sp>
      <p:cxnSp>
        <p:nvCxnSpPr>
          <p:cNvPr id="10" name="Straight Connector 9">
            <a:extLst>
              <a:ext uri="{FF2B5EF4-FFF2-40B4-BE49-F238E27FC236}">
                <a16:creationId xmlns:a16="http://schemas.microsoft.com/office/drawing/2014/main" id="{980DE639-5DD5-4DB6-B97F-968F306E77EB}"/>
              </a:ext>
            </a:extLst>
          </p:cNvPr>
          <p:cNvCxnSpPr>
            <a:cxnSpLocks/>
          </p:cNvCxnSpPr>
          <p:nvPr/>
        </p:nvCxnSpPr>
        <p:spPr>
          <a:xfrm>
            <a:off x="459008" y="798092"/>
            <a:ext cx="527610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19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2DC37-FCD0-4FDC-B752-1304E97B322B}"/>
              </a:ext>
            </a:extLst>
          </p:cNvPr>
          <p:cNvSpPr txBox="1"/>
          <p:nvPr/>
        </p:nvSpPr>
        <p:spPr>
          <a:xfrm>
            <a:off x="3911944" y="1390290"/>
            <a:ext cx="4738102" cy="3516373"/>
          </a:xfrm>
          <a:prstGeom prst="rect">
            <a:avLst/>
          </a:prstGeom>
          <a:noFill/>
        </p:spPr>
        <p:txBody>
          <a:bodyPr wrap="square" lIns="0" tIns="45720" rIns="0" bIns="45720" rtlCol="0" anchor="t">
            <a:noAutofit/>
          </a:bodyPr>
          <a:lstStyle/>
          <a:p>
            <a:pPr marL="285743" indent="-285743">
              <a:buClr>
                <a:srgbClr val="31BB8D"/>
              </a:buClr>
              <a:buSzPct val="98000"/>
              <a:buFont typeface="Arial" panose="020B0604020202020204" pitchFamily="34" charset="0"/>
              <a:buChar char="•"/>
            </a:pPr>
            <a:r>
              <a:rPr lang="en-US" sz="2000" b="1">
                <a:latin typeface="+mj-lt"/>
                <a:ea typeface="MS PGothic"/>
              </a:rPr>
              <a:t>Revised Draft PMPU published on October 20, 2020</a:t>
            </a:r>
            <a:endParaRPr lang="en-US" sz="2000" b="1">
              <a:latin typeface="+mj-lt"/>
            </a:endParaRPr>
          </a:p>
          <a:p>
            <a:pPr marL="285743" indent="-285743">
              <a:buClr>
                <a:srgbClr val="31BB8D"/>
              </a:buClr>
              <a:buSzPct val="98000"/>
              <a:buFont typeface="Arial" panose="020B0604020202020204" pitchFamily="34" charset="0"/>
              <a:buChar char="•"/>
            </a:pPr>
            <a:endParaRPr lang="en-US" sz="2000" b="1">
              <a:latin typeface="+mj-lt"/>
            </a:endParaRPr>
          </a:p>
          <a:p>
            <a:pPr marL="285743" indent="-285743">
              <a:buClr>
                <a:srgbClr val="31BB8D"/>
              </a:buClr>
              <a:buSzPct val="98000"/>
              <a:buFont typeface="Arial" panose="020B0604020202020204" pitchFamily="34" charset="0"/>
              <a:buChar char="•"/>
            </a:pPr>
            <a:r>
              <a:rPr lang="en-US" sz="2000" b="1">
                <a:latin typeface="+mj-lt"/>
                <a:ea typeface="MS PGothic"/>
              </a:rPr>
              <a:t>4-week public review period ended November 17, 2020</a:t>
            </a:r>
          </a:p>
          <a:p>
            <a:pPr>
              <a:buClr>
                <a:srgbClr val="31BB8D"/>
              </a:buClr>
              <a:buSzPct val="98000"/>
            </a:pPr>
            <a:endParaRPr lang="en-US" sz="2000" b="1">
              <a:latin typeface="+mj-lt"/>
              <a:ea typeface="MS PGothic"/>
            </a:endParaRPr>
          </a:p>
          <a:p>
            <a:pPr marL="285743" indent="-285743">
              <a:buClr>
                <a:srgbClr val="31BB8D"/>
              </a:buClr>
              <a:buSzPct val="98000"/>
              <a:buFont typeface="Arial" panose="020B0604020202020204" pitchFamily="34" charset="0"/>
              <a:buChar char="•"/>
            </a:pPr>
            <a:r>
              <a:rPr lang="en-US" sz="2000" b="1">
                <a:latin typeface="+mj-lt"/>
                <a:ea typeface="MS PGothic"/>
                <a:cs typeface="Arial"/>
              </a:rPr>
              <a:t>Over 400 comments received</a:t>
            </a:r>
          </a:p>
          <a:p>
            <a:pPr marL="285743" indent="-285743">
              <a:buClr>
                <a:srgbClr val="31BB8D"/>
              </a:buClr>
              <a:buSzPct val="98000"/>
              <a:buFont typeface="Arial" panose="020B0604020202020204" pitchFamily="34" charset="0"/>
              <a:buChar char="•"/>
            </a:pPr>
            <a:endParaRPr lang="en-US" sz="2000">
              <a:latin typeface="+mj-lt"/>
            </a:endParaRPr>
          </a:p>
          <a:p>
            <a:pPr>
              <a:buClr>
                <a:srgbClr val="31BB8D"/>
              </a:buClr>
              <a:buSzPct val="98000"/>
            </a:pPr>
            <a:endParaRPr lang="en-US" sz="2000">
              <a:latin typeface="+mj-lt"/>
              <a:cs typeface="Arial"/>
            </a:endParaRPr>
          </a:p>
        </p:txBody>
      </p:sp>
      <p:pic>
        <p:nvPicPr>
          <p:cNvPr id="8" name="Picture 8" descr="A boat on a body of water&#10;&#10;Description automatically generated">
            <a:extLst>
              <a:ext uri="{FF2B5EF4-FFF2-40B4-BE49-F238E27FC236}">
                <a16:creationId xmlns:a16="http://schemas.microsoft.com/office/drawing/2014/main" id="{3894E7C6-23D2-48D6-AAA8-5B6DE4763AA4}"/>
              </a:ext>
            </a:extLst>
          </p:cNvPr>
          <p:cNvPicPr>
            <a:picLocks noChangeAspect="1"/>
          </p:cNvPicPr>
          <p:nvPr/>
        </p:nvPicPr>
        <p:blipFill>
          <a:blip r:embed="rId3"/>
          <a:stretch>
            <a:fillRect/>
          </a:stretch>
        </p:blipFill>
        <p:spPr>
          <a:xfrm>
            <a:off x="929640" y="1095037"/>
            <a:ext cx="2667045" cy="3454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1">
            <a:extLst>
              <a:ext uri="{FF2B5EF4-FFF2-40B4-BE49-F238E27FC236}">
                <a16:creationId xmlns:a16="http://schemas.microsoft.com/office/drawing/2014/main" id="{42704FEF-3656-447C-84F5-20E88520D062}"/>
              </a:ext>
            </a:extLst>
          </p:cNvPr>
          <p:cNvSpPr txBox="1">
            <a:spLocks/>
          </p:cNvSpPr>
          <p:nvPr/>
        </p:nvSpPr>
        <p:spPr bwMode="auto">
          <a:xfrm>
            <a:off x="439968" y="228589"/>
            <a:ext cx="6835719" cy="477259"/>
          </a:xfrm>
          <a:prstGeom prst="rect">
            <a:avLst/>
          </a:prstGeom>
          <a:noFill/>
          <a:ln>
            <a:noFill/>
          </a:ln>
          <a:effectLst>
            <a:glow rad="139700">
              <a:schemeClr val="tx2">
                <a:lumMod val="40000"/>
                <a:lumOff val="6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ts val="3000"/>
              </a:lnSpc>
              <a:spcBef>
                <a:spcPts val="200"/>
              </a:spcBef>
              <a:spcAft>
                <a:spcPts val="200"/>
              </a:spcAft>
              <a:defRPr/>
            </a:pPr>
            <a:r>
              <a:rPr lang="en-US" altLang="en-US" sz="2800" b="1">
                <a:solidFill>
                  <a:srgbClr val="005AA0"/>
                </a:solidFill>
                <a:latin typeface="Arial" panose="020B0604020202020204" pitchFamily="34" charset="0"/>
                <a:cs typeface="Arial" pitchFamily="34" charset="0"/>
              </a:rPr>
              <a:t>Revised Draft PMPU </a:t>
            </a:r>
          </a:p>
        </p:txBody>
      </p:sp>
      <p:cxnSp>
        <p:nvCxnSpPr>
          <p:cNvPr id="10" name="Straight Connector 9">
            <a:extLst>
              <a:ext uri="{FF2B5EF4-FFF2-40B4-BE49-F238E27FC236}">
                <a16:creationId xmlns:a16="http://schemas.microsoft.com/office/drawing/2014/main" id="{FF7AE78E-129B-4CF7-8E55-CA237F8C4ACA}"/>
              </a:ext>
            </a:extLst>
          </p:cNvPr>
          <p:cNvCxnSpPr>
            <a:cxnSpLocks/>
          </p:cNvCxnSpPr>
          <p:nvPr/>
        </p:nvCxnSpPr>
        <p:spPr>
          <a:xfrm>
            <a:off x="527748" y="669273"/>
            <a:ext cx="3876002"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31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1E78FAB-7951-44D0-A4E9-9342DF0CD14C}"/>
              </a:ext>
            </a:extLst>
          </p:cNvPr>
          <p:cNvSpPr>
            <a:spLocks noChangeArrowheads="1"/>
          </p:cNvSpPr>
          <p:nvPr/>
        </p:nvSpPr>
        <p:spPr bwMode="auto">
          <a:xfrm>
            <a:off x="821464" y="893708"/>
            <a:ext cx="4024715" cy="409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8650" indent="-628650">
              <a:spcBef>
                <a:spcPct val="20000"/>
              </a:spcBef>
              <a:buFont typeface="Arial" pitchFamily="34" charset="0"/>
              <a:buChar char="•"/>
              <a:tabLst>
                <a:tab pos="628650" algn="l"/>
              </a:tabLst>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tabLst>
                <a:tab pos="628650" algn="l"/>
              </a:tabLst>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tabLst>
                <a:tab pos="628650" algn="l"/>
              </a:tabLst>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tabLst>
                <a:tab pos="628650" algn="l"/>
              </a:tabLst>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tabLst>
                <a:tab pos="628650" algn="l"/>
              </a:tabLst>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tabLst>
                <a:tab pos="628650" algn="l"/>
              </a:tabLst>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tabLst>
                <a:tab pos="628650" algn="l"/>
              </a:tabLst>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tabLst>
                <a:tab pos="628650" algn="l"/>
              </a:tabLst>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tabLst>
                <a:tab pos="628650" algn="l"/>
              </a:tabLst>
              <a:defRPr sz="2000">
                <a:solidFill>
                  <a:schemeClr val="tx1"/>
                </a:solidFill>
                <a:latin typeface="Calibri" pitchFamily="34" charset="0"/>
                <a:ea typeface="MS PGothic" pitchFamily="34" charset="-128"/>
              </a:defRPr>
            </a:lvl9pPr>
          </a:lstStyle>
          <a:p>
            <a:pPr marL="342892" indent="-342892">
              <a:lnSpc>
                <a:spcPct val="250000"/>
              </a:lnSpc>
              <a:spcBef>
                <a:spcPts val="1000"/>
              </a:spcBef>
              <a:buClr>
                <a:srgbClr val="008BCA"/>
              </a:buClr>
              <a:buFontTx/>
              <a:buAutoNum type="arabicPeriod"/>
              <a:tabLst/>
            </a:pPr>
            <a:r>
              <a:rPr lang="en-US" altLang="en-US" sz="1500" b="1">
                <a:solidFill>
                  <a:srgbClr val="363F6D"/>
                </a:solidFill>
                <a:latin typeface="+mj-lt"/>
                <a:cs typeface="Arial" pitchFamily="34" charset="0"/>
              </a:rPr>
              <a:t>Background</a:t>
            </a:r>
          </a:p>
          <a:p>
            <a:pPr marL="342892" indent="-342892">
              <a:lnSpc>
                <a:spcPct val="250000"/>
              </a:lnSpc>
              <a:spcBef>
                <a:spcPts val="1000"/>
              </a:spcBef>
              <a:buClr>
                <a:srgbClr val="008BCA"/>
              </a:buClr>
              <a:buFontTx/>
              <a:buAutoNum type="arabicPeriod"/>
              <a:tabLst/>
            </a:pPr>
            <a:r>
              <a:rPr lang="en-US" altLang="en-US" sz="1500" b="1">
                <a:solidFill>
                  <a:srgbClr val="363F6D"/>
                </a:solidFill>
                <a:latin typeface="+mj-lt"/>
                <a:cs typeface="Arial" pitchFamily="34" charset="0"/>
              </a:rPr>
              <a:t>User Guide</a:t>
            </a:r>
          </a:p>
          <a:p>
            <a:pPr marL="342892" indent="-342892">
              <a:lnSpc>
                <a:spcPct val="250000"/>
              </a:lnSpc>
              <a:spcBef>
                <a:spcPts val="1000"/>
              </a:spcBef>
              <a:buClr>
                <a:srgbClr val="008BCA"/>
              </a:buClr>
              <a:buFontTx/>
              <a:buAutoNum type="arabicPeriod"/>
              <a:tabLst/>
            </a:pPr>
            <a:r>
              <a:rPr lang="en-US" altLang="en-US" sz="1500" b="1">
                <a:solidFill>
                  <a:schemeClr val="accent1"/>
                </a:solidFill>
                <a:latin typeface="+mj-lt"/>
                <a:cs typeface="Arial" pitchFamily="34" charset="0"/>
              </a:rPr>
              <a:t>Elements</a:t>
            </a:r>
          </a:p>
          <a:p>
            <a:pPr marL="342892" indent="-342892">
              <a:lnSpc>
                <a:spcPct val="250000"/>
              </a:lnSpc>
              <a:spcBef>
                <a:spcPts val="1000"/>
              </a:spcBef>
              <a:buClr>
                <a:srgbClr val="008BCA"/>
              </a:buClr>
              <a:buFontTx/>
              <a:buAutoNum type="arabicPeriod"/>
              <a:tabLst/>
            </a:pPr>
            <a:r>
              <a:rPr lang="en-US" altLang="en-US" sz="1500" b="1" err="1">
                <a:solidFill>
                  <a:srgbClr val="003066"/>
                </a:solidFill>
                <a:latin typeface="+mj-lt"/>
                <a:cs typeface="Arial" pitchFamily="34" charset="0"/>
              </a:rPr>
              <a:t>Baywide</a:t>
            </a:r>
            <a:r>
              <a:rPr lang="en-US" altLang="en-US" sz="1500" b="1">
                <a:solidFill>
                  <a:srgbClr val="003066"/>
                </a:solidFill>
                <a:latin typeface="+mj-lt"/>
                <a:cs typeface="Arial" pitchFamily="34" charset="0"/>
              </a:rPr>
              <a:t> Development Standards</a:t>
            </a:r>
          </a:p>
          <a:p>
            <a:pPr marL="342892" indent="-342892">
              <a:lnSpc>
                <a:spcPct val="250000"/>
              </a:lnSpc>
              <a:spcBef>
                <a:spcPts val="1000"/>
              </a:spcBef>
              <a:buClr>
                <a:srgbClr val="008BCA"/>
              </a:buClr>
              <a:buFontTx/>
              <a:buAutoNum type="arabicPeriod"/>
              <a:tabLst/>
            </a:pPr>
            <a:r>
              <a:rPr lang="en-US" altLang="en-US" sz="1500" b="1">
                <a:solidFill>
                  <a:srgbClr val="003066"/>
                </a:solidFill>
                <a:latin typeface="+mj-lt"/>
                <a:cs typeface="Arial" pitchFamily="34" charset="0"/>
              </a:rPr>
              <a:t>Planning Districts</a:t>
            </a:r>
          </a:p>
          <a:p>
            <a:pPr marL="342892" indent="-342892">
              <a:lnSpc>
                <a:spcPct val="250000"/>
              </a:lnSpc>
              <a:spcBef>
                <a:spcPts val="1000"/>
              </a:spcBef>
              <a:buClr>
                <a:srgbClr val="008BCA"/>
              </a:buClr>
              <a:buFontTx/>
              <a:buAutoNum type="arabicPeriod"/>
              <a:tabLst/>
            </a:pPr>
            <a:r>
              <a:rPr lang="en-US" altLang="en-US" sz="1500" b="1">
                <a:solidFill>
                  <a:srgbClr val="363F6D"/>
                </a:solidFill>
                <a:latin typeface="+mj-lt"/>
                <a:cs typeface="Arial" pitchFamily="34" charset="0"/>
              </a:rPr>
              <a:t>Appendices</a:t>
            </a:r>
            <a:endParaRPr lang="en-US" altLang="en-US" sz="1500" b="1">
              <a:solidFill>
                <a:srgbClr val="F78D1E"/>
              </a:solidFill>
              <a:latin typeface="+mj-lt"/>
              <a:cs typeface="Arial" pitchFamily="34" charset="0"/>
            </a:endParaRPr>
          </a:p>
        </p:txBody>
      </p:sp>
      <p:sp>
        <p:nvSpPr>
          <p:cNvPr id="8205" name="Rectangle 7"/>
          <p:cNvSpPr>
            <a:spLocks noChangeArrowheads="1"/>
          </p:cNvSpPr>
          <p:nvPr/>
        </p:nvSpPr>
        <p:spPr bwMode="auto">
          <a:xfrm>
            <a:off x="6239876" y="1290638"/>
            <a:ext cx="2547031" cy="345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indent="0">
              <a:lnSpc>
                <a:spcPct val="250000"/>
              </a:lnSpc>
              <a:spcBef>
                <a:spcPct val="0"/>
              </a:spcBef>
              <a:buNone/>
            </a:pPr>
            <a:r>
              <a:rPr lang="en-US" altLang="en-US" sz="1500">
                <a:solidFill>
                  <a:schemeClr val="bg1">
                    <a:lumMod val="50000"/>
                  </a:schemeClr>
                </a:solidFill>
                <a:latin typeface="+mj-lt"/>
                <a:cs typeface="Arial" pitchFamily="34" charset="0"/>
              </a:rPr>
              <a:t>Water and Land Use</a:t>
            </a:r>
          </a:p>
          <a:p>
            <a:pPr marL="0" indent="0">
              <a:lnSpc>
                <a:spcPct val="250000"/>
              </a:lnSpc>
              <a:spcBef>
                <a:spcPct val="0"/>
              </a:spcBef>
              <a:buNone/>
            </a:pPr>
            <a:r>
              <a:rPr lang="en-US" altLang="en-US" sz="1500">
                <a:solidFill>
                  <a:schemeClr val="bg1">
                    <a:lumMod val="50000"/>
                  </a:schemeClr>
                </a:solidFill>
                <a:latin typeface="+mj-lt"/>
                <a:cs typeface="Arial" pitchFamily="34" charset="0"/>
              </a:rPr>
              <a:t>Mobility</a:t>
            </a:r>
          </a:p>
          <a:p>
            <a:pPr marL="0" indent="0">
              <a:lnSpc>
                <a:spcPct val="250000"/>
              </a:lnSpc>
              <a:spcBef>
                <a:spcPct val="0"/>
              </a:spcBef>
              <a:buNone/>
            </a:pPr>
            <a:r>
              <a:rPr lang="en-US" altLang="en-US" sz="1500">
                <a:solidFill>
                  <a:schemeClr val="bg1">
                    <a:lumMod val="50000"/>
                  </a:schemeClr>
                </a:solidFill>
                <a:latin typeface="+mj-lt"/>
                <a:cs typeface="Arial" pitchFamily="34" charset="0"/>
              </a:rPr>
              <a:t>Ecology</a:t>
            </a:r>
          </a:p>
          <a:p>
            <a:pPr marL="0" indent="0">
              <a:lnSpc>
                <a:spcPct val="250000"/>
              </a:lnSpc>
              <a:spcBef>
                <a:spcPct val="0"/>
              </a:spcBef>
              <a:buNone/>
            </a:pPr>
            <a:r>
              <a:rPr lang="en-US" altLang="en-US" sz="1500">
                <a:solidFill>
                  <a:schemeClr val="bg1">
                    <a:lumMod val="50000"/>
                  </a:schemeClr>
                </a:solidFill>
                <a:latin typeface="+mj-lt"/>
                <a:cs typeface="Arial" pitchFamily="34" charset="0"/>
              </a:rPr>
              <a:t>Safety and Resiliency</a:t>
            </a:r>
          </a:p>
          <a:p>
            <a:pPr marL="0" indent="0">
              <a:lnSpc>
                <a:spcPct val="250000"/>
              </a:lnSpc>
              <a:spcBef>
                <a:spcPct val="0"/>
              </a:spcBef>
              <a:buNone/>
            </a:pPr>
            <a:r>
              <a:rPr lang="en-US" altLang="en-US" sz="1500">
                <a:solidFill>
                  <a:schemeClr val="bg1">
                    <a:lumMod val="50000"/>
                  </a:schemeClr>
                </a:solidFill>
                <a:latin typeface="+mj-lt"/>
                <a:cs typeface="Arial" pitchFamily="34" charset="0"/>
              </a:rPr>
              <a:t>Environmental Justice</a:t>
            </a:r>
          </a:p>
          <a:p>
            <a:pPr marL="0" indent="0">
              <a:lnSpc>
                <a:spcPct val="250000"/>
              </a:lnSpc>
              <a:spcBef>
                <a:spcPct val="0"/>
              </a:spcBef>
              <a:buNone/>
            </a:pPr>
            <a:r>
              <a:rPr lang="en-US" altLang="en-US" sz="1500">
                <a:solidFill>
                  <a:schemeClr val="bg1">
                    <a:lumMod val="50000"/>
                  </a:schemeClr>
                </a:solidFill>
                <a:latin typeface="+mj-lt"/>
                <a:cs typeface="Arial" pitchFamily="34" charset="0"/>
              </a:rPr>
              <a:t>Economics</a:t>
            </a:r>
          </a:p>
        </p:txBody>
      </p:sp>
      <p:cxnSp>
        <p:nvCxnSpPr>
          <p:cNvPr id="6" name="Straight Arrow Connector 5">
            <a:extLst>
              <a:ext uri="{FF2B5EF4-FFF2-40B4-BE49-F238E27FC236}">
                <a16:creationId xmlns:a16="http://schemas.microsoft.com/office/drawing/2014/main" id="{4C8EC5C2-4F30-44FD-B462-12E9DDB5ED12}"/>
              </a:ext>
            </a:extLst>
          </p:cNvPr>
          <p:cNvCxnSpPr>
            <a:cxnSpLocks/>
          </p:cNvCxnSpPr>
          <p:nvPr/>
        </p:nvCxnSpPr>
        <p:spPr>
          <a:xfrm>
            <a:off x="2224418" y="2719990"/>
            <a:ext cx="3291422" cy="0"/>
          </a:xfrm>
          <a:prstGeom prst="straightConnector1">
            <a:avLst/>
          </a:prstGeom>
          <a:ln w="12700">
            <a:solidFill>
              <a:srgbClr val="00B388"/>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778E52-F257-486F-A7D6-C963B0A67E31}"/>
              </a:ext>
            </a:extLst>
          </p:cNvPr>
          <p:cNvPicPr>
            <a:picLocks noChangeAspect="1"/>
          </p:cNvPicPr>
          <p:nvPr/>
        </p:nvPicPr>
        <p:blipFill rotWithShape="1">
          <a:blip r:embed="rId3"/>
          <a:srcRect l="15379" t="42787" r="82678" b="12229"/>
          <a:stretch/>
        </p:blipFill>
        <p:spPr>
          <a:xfrm>
            <a:off x="5741934" y="1333190"/>
            <a:ext cx="542733" cy="3532496"/>
          </a:xfrm>
          <a:prstGeom prst="rect">
            <a:avLst/>
          </a:prstGeom>
        </p:spPr>
      </p:pic>
      <p:sp>
        <p:nvSpPr>
          <p:cNvPr id="3" name="Left Brace 16">
            <a:extLst>
              <a:ext uri="{FF2B5EF4-FFF2-40B4-BE49-F238E27FC236}">
                <a16:creationId xmlns:a16="http://schemas.microsoft.com/office/drawing/2014/main" id="{DE8B7648-E70B-4FD5-A3BD-B02EA63C09ED}"/>
              </a:ext>
            </a:extLst>
          </p:cNvPr>
          <p:cNvSpPr>
            <a:spLocks/>
          </p:cNvSpPr>
          <p:nvPr/>
        </p:nvSpPr>
        <p:spPr bwMode="auto">
          <a:xfrm>
            <a:off x="5659183" y="1478217"/>
            <a:ext cx="179757" cy="3242440"/>
          </a:xfrm>
          <a:custGeom>
            <a:avLst/>
            <a:gdLst>
              <a:gd name="connsiteX0" fmla="*/ 359511 w 359511"/>
              <a:gd name="connsiteY0" fmla="*/ 3242440 h 3242440"/>
              <a:gd name="connsiteX1" fmla="*/ 179755 w 359511"/>
              <a:gd name="connsiteY1" fmla="*/ 3212486 h 3242440"/>
              <a:gd name="connsiteX2" fmla="*/ 179756 w 359511"/>
              <a:gd name="connsiteY2" fmla="*/ 1651174 h 3242440"/>
              <a:gd name="connsiteX3" fmla="*/ 0 w 359511"/>
              <a:gd name="connsiteY3" fmla="*/ 1621220 h 3242440"/>
              <a:gd name="connsiteX4" fmla="*/ 179756 w 359511"/>
              <a:gd name="connsiteY4" fmla="*/ 1591266 h 3242440"/>
              <a:gd name="connsiteX5" fmla="*/ 179756 w 359511"/>
              <a:gd name="connsiteY5" fmla="*/ 29954 h 3242440"/>
              <a:gd name="connsiteX6" fmla="*/ 359512 w 359511"/>
              <a:gd name="connsiteY6" fmla="*/ 0 h 3242440"/>
              <a:gd name="connsiteX7" fmla="*/ 359511 w 359511"/>
              <a:gd name="connsiteY7" fmla="*/ 3242440 h 3242440"/>
              <a:gd name="connsiteX0" fmla="*/ 359511 w 359511"/>
              <a:gd name="connsiteY0" fmla="*/ 3242440 h 3242440"/>
              <a:gd name="connsiteX1" fmla="*/ 179755 w 359511"/>
              <a:gd name="connsiteY1" fmla="*/ 3212486 h 3242440"/>
              <a:gd name="connsiteX2" fmla="*/ 179756 w 359511"/>
              <a:gd name="connsiteY2" fmla="*/ 1651174 h 3242440"/>
              <a:gd name="connsiteX3" fmla="*/ 0 w 359511"/>
              <a:gd name="connsiteY3" fmla="*/ 1621220 h 3242440"/>
              <a:gd name="connsiteX4" fmla="*/ 179756 w 359511"/>
              <a:gd name="connsiteY4" fmla="*/ 1591266 h 3242440"/>
              <a:gd name="connsiteX5" fmla="*/ 179756 w 359511"/>
              <a:gd name="connsiteY5" fmla="*/ 29954 h 3242440"/>
              <a:gd name="connsiteX6" fmla="*/ 359512 w 359511"/>
              <a:gd name="connsiteY6" fmla="*/ 0 h 3242440"/>
              <a:gd name="connsiteX0" fmla="*/ 359511 w 359512"/>
              <a:gd name="connsiteY0" fmla="*/ 3242440 h 3242440"/>
              <a:gd name="connsiteX1" fmla="*/ 179755 w 359512"/>
              <a:gd name="connsiteY1" fmla="*/ 3212486 h 3242440"/>
              <a:gd name="connsiteX2" fmla="*/ 179756 w 359512"/>
              <a:gd name="connsiteY2" fmla="*/ 1651174 h 3242440"/>
              <a:gd name="connsiteX3" fmla="*/ 0 w 359512"/>
              <a:gd name="connsiteY3" fmla="*/ 1621220 h 3242440"/>
              <a:gd name="connsiteX4" fmla="*/ 179756 w 359512"/>
              <a:gd name="connsiteY4" fmla="*/ 1591266 h 3242440"/>
              <a:gd name="connsiteX5" fmla="*/ 179756 w 359512"/>
              <a:gd name="connsiteY5" fmla="*/ 29954 h 3242440"/>
              <a:gd name="connsiteX6" fmla="*/ 359512 w 359512"/>
              <a:gd name="connsiteY6" fmla="*/ 0 h 3242440"/>
              <a:gd name="connsiteX7" fmla="*/ 359511 w 359512"/>
              <a:gd name="connsiteY7" fmla="*/ 3242440 h 3242440"/>
              <a:gd name="connsiteX0" fmla="*/ 359511 w 359512"/>
              <a:gd name="connsiteY0" fmla="*/ 3242440 h 3242440"/>
              <a:gd name="connsiteX1" fmla="*/ 179755 w 359512"/>
              <a:gd name="connsiteY1" fmla="*/ 3212486 h 3242440"/>
              <a:gd name="connsiteX2" fmla="*/ 179756 w 359512"/>
              <a:gd name="connsiteY2" fmla="*/ 1651174 h 3242440"/>
              <a:gd name="connsiteX3" fmla="*/ 179756 w 359512"/>
              <a:gd name="connsiteY3" fmla="*/ 1591266 h 3242440"/>
              <a:gd name="connsiteX4" fmla="*/ 179756 w 359512"/>
              <a:gd name="connsiteY4" fmla="*/ 29954 h 3242440"/>
              <a:gd name="connsiteX5" fmla="*/ 359512 w 359512"/>
              <a:gd name="connsiteY5" fmla="*/ 0 h 3242440"/>
              <a:gd name="connsiteX0" fmla="*/ 179756 w 179757"/>
              <a:gd name="connsiteY0" fmla="*/ 3242440 h 3242440"/>
              <a:gd name="connsiteX1" fmla="*/ 0 w 179757"/>
              <a:gd name="connsiteY1" fmla="*/ 3212486 h 3242440"/>
              <a:gd name="connsiteX2" fmla="*/ 1 w 179757"/>
              <a:gd name="connsiteY2" fmla="*/ 1651174 h 3242440"/>
              <a:gd name="connsiteX3" fmla="*/ 1 w 179757"/>
              <a:gd name="connsiteY3" fmla="*/ 1591266 h 3242440"/>
              <a:gd name="connsiteX4" fmla="*/ 1 w 179757"/>
              <a:gd name="connsiteY4" fmla="*/ 29954 h 3242440"/>
              <a:gd name="connsiteX5" fmla="*/ 179757 w 179757"/>
              <a:gd name="connsiteY5" fmla="*/ 0 h 3242440"/>
              <a:gd name="connsiteX6" fmla="*/ 179756 w 179757"/>
              <a:gd name="connsiteY6" fmla="*/ 3242440 h 3242440"/>
              <a:gd name="connsiteX0" fmla="*/ 179756 w 179757"/>
              <a:gd name="connsiteY0" fmla="*/ 3242440 h 3242440"/>
              <a:gd name="connsiteX1" fmla="*/ 0 w 179757"/>
              <a:gd name="connsiteY1" fmla="*/ 3212486 h 3242440"/>
              <a:gd name="connsiteX2" fmla="*/ 1 w 179757"/>
              <a:gd name="connsiteY2" fmla="*/ 1651174 h 3242440"/>
              <a:gd name="connsiteX3" fmla="*/ 1 w 179757"/>
              <a:gd name="connsiteY3" fmla="*/ 1591266 h 3242440"/>
              <a:gd name="connsiteX4" fmla="*/ 1 w 179757"/>
              <a:gd name="connsiteY4" fmla="*/ 29954 h 3242440"/>
              <a:gd name="connsiteX5" fmla="*/ 179757 w 179757"/>
              <a:gd name="connsiteY5" fmla="*/ 0 h 324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57" h="3242440" stroke="0" extrusionOk="0">
                <a:moveTo>
                  <a:pt x="179756" y="3242440"/>
                </a:moveTo>
                <a:cubicBezTo>
                  <a:pt x="80480" y="3242440"/>
                  <a:pt x="0" y="3229029"/>
                  <a:pt x="0" y="3212486"/>
                </a:cubicBezTo>
                <a:cubicBezTo>
                  <a:pt x="0" y="2692049"/>
                  <a:pt x="1" y="1921377"/>
                  <a:pt x="1" y="1651174"/>
                </a:cubicBezTo>
                <a:lnTo>
                  <a:pt x="1" y="1591266"/>
                </a:lnTo>
                <a:lnTo>
                  <a:pt x="1" y="29954"/>
                </a:lnTo>
                <a:cubicBezTo>
                  <a:pt x="1" y="13411"/>
                  <a:pt x="80481" y="0"/>
                  <a:pt x="179757" y="0"/>
                </a:cubicBezTo>
                <a:cubicBezTo>
                  <a:pt x="179757" y="1080813"/>
                  <a:pt x="179756" y="2161627"/>
                  <a:pt x="179756" y="3242440"/>
                </a:cubicBezTo>
                <a:close/>
              </a:path>
              <a:path w="179757" h="3242440" fill="none">
                <a:moveTo>
                  <a:pt x="179756" y="3242440"/>
                </a:moveTo>
                <a:cubicBezTo>
                  <a:pt x="80480" y="3242440"/>
                  <a:pt x="0" y="3229029"/>
                  <a:pt x="0" y="3212486"/>
                </a:cubicBezTo>
                <a:cubicBezTo>
                  <a:pt x="0" y="2692049"/>
                  <a:pt x="1" y="1921377"/>
                  <a:pt x="1" y="1651174"/>
                </a:cubicBezTo>
                <a:lnTo>
                  <a:pt x="1" y="1591266"/>
                </a:lnTo>
                <a:lnTo>
                  <a:pt x="1" y="29954"/>
                </a:lnTo>
                <a:cubicBezTo>
                  <a:pt x="1" y="13411"/>
                  <a:pt x="80481" y="0"/>
                  <a:pt x="179757" y="0"/>
                </a:cubicBezTo>
              </a:path>
            </a:pathLst>
          </a:custGeom>
          <a:noFill/>
          <a:ln w="12700">
            <a:solidFill>
              <a:schemeClr val="accent1"/>
            </a:solidFill>
            <a:prstDash val="sysDash"/>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sz="1800">
              <a:solidFill>
                <a:srgbClr val="005AA0"/>
              </a:solidFill>
              <a:latin typeface="+mj-lt"/>
              <a:cs typeface="Arial" pitchFamily="34" charset="0"/>
            </a:endParaRPr>
          </a:p>
        </p:txBody>
      </p:sp>
      <p:sp>
        <p:nvSpPr>
          <p:cNvPr id="11" name="Content Placeholder 1">
            <a:extLst>
              <a:ext uri="{FF2B5EF4-FFF2-40B4-BE49-F238E27FC236}">
                <a16:creationId xmlns:a16="http://schemas.microsoft.com/office/drawing/2014/main" id="{0FC4381C-639D-41A1-9ED9-6FE0324AD677}"/>
              </a:ext>
            </a:extLst>
          </p:cNvPr>
          <p:cNvSpPr txBox="1">
            <a:spLocks/>
          </p:cNvSpPr>
          <p:nvPr/>
        </p:nvSpPr>
        <p:spPr bwMode="auto">
          <a:xfrm>
            <a:off x="439968" y="228589"/>
            <a:ext cx="6835719" cy="477259"/>
          </a:xfrm>
          <a:prstGeom prst="rect">
            <a:avLst/>
          </a:prstGeom>
          <a:noFill/>
          <a:ln>
            <a:noFill/>
          </a:ln>
          <a:effectLst>
            <a:glow rad="139700">
              <a:schemeClr val="tx2">
                <a:lumMod val="40000"/>
                <a:lumOff val="6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ts val="3000"/>
              </a:lnSpc>
              <a:spcBef>
                <a:spcPts val="200"/>
              </a:spcBef>
              <a:spcAft>
                <a:spcPts val="200"/>
              </a:spcAft>
              <a:defRPr/>
            </a:pPr>
            <a:r>
              <a:rPr lang="en-US" altLang="en-US" sz="2800" b="1">
                <a:solidFill>
                  <a:srgbClr val="005AA0"/>
                </a:solidFill>
                <a:latin typeface="Arial" panose="020B0604020202020204" pitchFamily="34" charset="0"/>
                <a:cs typeface="Arial" pitchFamily="34" charset="0"/>
              </a:rPr>
              <a:t>Revised Draft PMPU  </a:t>
            </a:r>
          </a:p>
          <a:p>
            <a:pPr eaLnBrk="1" hangingPunct="1">
              <a:lnSpc>
                <a:spcPts val="3000"/>
              </a:lnSpc>
              <a:spcBef>
                <a:spcPts val="200"/>
              </a:spcBef>
              <a:spcAft>
                <a:spcPts val="200"/>
              </a:spcAft>
              <a:defRPr/>
            </a:pPr>
            <a:r>
              <a:rPr lang="en-US" altLang="en-US" sz="2800" i="1">
                <a:solidFill>
                  <a:srgbClr val="00B388"/>
                </a:solidFill>
                <a:latin typeface="Arial" panose="020B0604020202020204" pitchFamily="34" charset="0"/>
                <a:cs typeface="Arial" pitchFamily="34" charset="0"/>
              </a:rPr>
              <a:t>Contents</a:t>
            </a:r>
          </a:p>
        </p:txBody>
      </p:sp>
      <p:cxnSp>
        <p:nvCxnSpPr>
          <p:cNvPr id="12" name="Straight Connector 11">
            <a:extLst>
              <a:ext uri="{FF2B5EF4-FFF2-40B4-BE49-F238E27FC236}">
                <a16:creationId xmlns:a16="http://schemas.microsoft.com/office/drawing/2014/main" id="{4D8A8DF6-E38B-4C94-AD9F-35AD94114021}"/>
              </a:ext>
            </a:extLst>
          </p:cNvPr>
          <p:cNvCxnSpPr>
            <a:cxnSpLocks/>
          </p:cNvCxnSpPr>
          <p:nvPr/>
        </p:nvCxnSpPr>
        <p:spPr>
          <a:xfrm>
            <a:off x="527748" y="669273"/>
            <a:ext cx="3876002"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4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8">
            <a:extLst>
              <a:ext uri="{FF2B5EF4-FFF2-40B4-BE49-F238E27FC236}">
                <a16:creationId xmlns:a16="http://schemas.microsoft.com/office/drawing/2014/main" id="{8421EA2D-071D-4441-8E1C-A9093CF53B57}"/>
              </a:ext>
            </a:extLst>
          </p:cNvPr>
          <p:cNvSpPr>
            <a:spLocks/>
          </p:cNvSpPr>
          <p:nvPr/>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5" name="Slide Number Placeholder 5">
            <a:extLst>
              <a:ext uri="{FF2B5EF4-FFF2-40B4-BE49-F238E27FC236}">
                <a16:creationId xmlns:a16="http://schemas.microsoft.com/office/drawing/2014/main" id="{FCD245F4-0BF1-41C7-B6FA-132DB6423886}"/>
              </a:ext>
            </a:extLst>
          </p:cNvPr>
          <p:cNvSpPr txBox="1">
            <a:spLocks/>
          </p:cNvSpPr>
          <p:nvPr/>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673383DF-A0E0-4AEF-8608-C25AB1B0A70D}" type="slidenum">
              <a:rPr lang="en-US" sz="900" b="1" smtClean="0"/>
              <a:pPr algn="l" fontAlgn="auto">
                <a:spcBef>
                  <a:spcPts val="0"/>
                </a:spcBef>
                <a:spcAft>
                  <a:spcPts val="0"/>
                </a:spcAft>
                <a:defRPr/>
              </a:pPr>
              <a:t>19</a:t>
            </a:fld>
            <a:endParaRPr lang="en-US" sz="900" b="1"/>
          </a:p>
        </p:txBody>
      </p:sp>
      <p:sp>
        <p:nvSpPr>
          <p:cNvPr id="15" name="Rectangle 7">
            <a:extLst>
              <a:ext uri="{FF2B5EF4-FFF2-40B4-BE49-F238E27FC236}">
                <a16:creationId xmlns:a16="http://schemas.microsoft.com/office/drawing/2014/main" id="{7CBB35CA-5787-475A-AA7D-1A12CE2F8A5F}"/>
              </a:ext>
            </a:extLst>
          </p:cNvPr>
          <p:cNvSpPr>
            <a:spLocks noChangeArrowheads="1"/>
          </p:cNvSpPr>
          <p:nvPr/>
        </p:nvSpPr>
        <p:spPr bwMode="auto">
          <a:xfrm>
            <a:off x="817818" y="1238999"/>
            <a:ext cx="3359161" cy="32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PD1</a:t>
            </a:r>
            <a:r>
              <a:rPr lang="en-US" altLang="en-US" sz="1400">
                <a:solidFill>
                  <a:schemeClr val="bg1">
                    <a:lumMod val="50000"/>
                  </a:schemeClr>
                </a:solidFill>
                <a:latin typeface="+mj-lt"/>
                <a:cs typeface="Arial" pitchFamily="34" charset="0"/>
              </a:rPr>
              <a:t> 	Shelter Island</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PD2</a:t>
            </a:r>
            <a:r>
              <a:rPr lang="en-US" altLang="en-US" sz="1400">
                <a:solidFill>
                  <a:schemeClr val="bg1">
                    <a:lumMod val="50000"/>
                  </a:schemeClr>
                </a:solidFill>
                <a:latin typeface="+mj-lt"/>
                <a:cs typeface="Arial" pitchFamily="34" charset="0"/>
              </a:rPr>
              <a:t> 	Harbor Island</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PD3</a:t>
            </a:r>
            <a:r>
              <a:rPr lang="en-US" altLang="en-US" sz="1400">
                <a:solidFill>
                  <a:schemeClr val="bg1">
                    <a:lumMod val="50000"/>
                  </a:schemeClr>
                </a:solidFill>
                <a:latin typeface="+mj-lt"/>
                <a:cs typeface="Arial" pitchFamily="34" charset="0"/>
              </a:rPr>
              <a:t> 	Embarcadero</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PD4</a:t>
            </a:r>
            <a:r>
              <a:rPr lang="en-US" altLang="en-US" sz="1400">
                <a:solidFill>
                  <a:schemeClr val="bg1">
                    <a:lumMod val="50000"/>
                  </a:schemeClr>
                </a:solidFill>
                <a:latin typeface="+mj-lt"/>
                <a:cs typeface="Arial" pitchFamily="34" charset="0"/>
              </a:rPr>
              <a:t> 	Working Waterfront</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PD5</a:t>
            </a:r>
            <a:r>
              <a:rPr lang="en-US" altLang="en-US" sz="1400">
                <a:solidFill>
                  <a:schemeClr val="bg1">
                    <a:lumMod val="50000"/>
                  </a:schemeClr>
                </a:solidFill>
                <a:latin typeface="+mj-lt"/>
                <a:cs typeface="Arial" pitchFamily="34" charset="0"/>
              </a:rPr>
              <a:t> 	National City Bayfront</a:t>
            </a:r>
            <a:r>
              <a:rPr lang="en-US" altLang="en-US" sz="1400">
                <a:solidFill>
                  <a:srgbClr val="F78D1E"/>
                </a:solidFill>
                <a:latin typeface="+mj-lt"/>
                <a:cs typeface="Arial" pitchFamily="34" charset="0"/>
              </a:rPr>
              <a:t>*</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PD6</a:t>
            </a:r>
            <a:r>
              <a:rPr lang="en-US" altLang="en-US" sz="1400">
                <a:solidFill>
                  <a:schemeClr val="bg1">
                    <a:lumMod val="50000"/>
                  </a:schemeClr>
                </a:solidFill>
                <a:latin typeface="+mj-lt"/>
                <a:cs typeface="Arial" pitchFamily="34" charset="0"/>
              </a:rPr>
              <a:t> 	Chula Vista Bayfront</a:t>
            </a:r>
            <a:r>
              <a:rPr lang="en-US" altLang="en-US" sz="1400">
                <a:solidFill>
                  <a:srgbClr val="F78D1E"/>
                </a:solidFill>
                <a:latin typeface="+mj-lt"/>
                <a:cs typeface="Arial" pitchFamily="34" charset="0"/>
              </a:rPr>
              <a:t>*</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PD7</a:t>
            </a:r>
            <a:r>
              <a:rPr lang="en-US" altLang="en-US" sz="1400">
                <a:solidFill>
                  <a:schemeClr val="bg1">
                    <a:lumMod val="50000"/>
                  </a:schemeClr>
                </a:solidFill>
                <a:latin typeface="+mj-lt"/>
                <a:cs typeface="Arial" pitchFamily="34" charset="0"/>
              </a:rPr>
              <a:t> 	South Bay</a:t>
            </a:r>
            <a:r>
              <a:rPr lang="en-US" altLang="en-US" sz="1400" i="1">
                <a:solidFill>
                  <a:srgbClr val="F78D1E"/>
                </a:solidFill>
                <a:latin typeface="+mj-lt"/>
                <a:cs typeface="Arial" pitchFamily="34" charset="0"/>
              </a:rPr>
              <a:t> </a:t>
            </a:r>
            <a:r>
              <a:rPr lang="en-US" altLang="en-US" sz="1400" i="1">
                <a:solidFill>
                  <a:srgbClr val="7F7F7F"/>
                </a:solidFill>
                <a:latin typeface="+mj-lt"/>
                <a:cs typeface="Arial" pitchFamily="34" charset="0"/>
              </a:rPr>
              <a:t>(Pond 20 Excluded</a:t>
            </a:r>
            <a:r>
              <a:rPr lang="en-US" altLang="en-US" sz="1400">
                <a:solidFill>
                  <a:srgbClr val="F78D1E"/>
                </a:solidFill>
                <a:cs typeface="Arial" pitchFamily="34" charset="0"/>
              </a:rPr>
              <a:t>*</a:t>
            </a:r>
            <a:r>
              <a:rPr lang="en-US" altLang="en-US" sz="1400" i="1">
                <a:solidFill>
                  <a:srgbClr val="7F7F7F"/>
                </a:solidFill>
                <a:latin typeface="+mj-lt"/>
                <a:cs typeface="Arial" pitchFamily="34" charset="0"/>
              </a:rPr>
              <a:t>)</a:t>
            </a:r>
            <a:endParaRPr lang="en-US" altLang="en-US" sz="1400">
              <a:solidFill>
                <a:srgbClr val="7F7F7F"/>
              </a:solidFill>
              <a:latin typeface="+mj-lt"/>
              <a:cs typeface="Arial" pitchFamily="34" charset="0"/>
            </a:endParaRP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PD8</a:t>
            </a:r>
            <a:r>
              <a:rPr lang="en-US" altLang="en-US" sz="1400">
                <a:solidFill>
                  <a:schemeClr val="bg1">
                    <a:lumMod val="50000"/>
                  </a:schemeClr>
                </a:solidFill>
                <a:latin typeface="+mj-lt"/>
                <a:cs typeface="Arial" pitchFamily="34" charset="0"/>
              </a:rPr>
              <a:t> 	Imperial Beach Oceanfront</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PD9</a:t>
            </a:r>
            <a:r>
              <a:rPr lang="en-US" altLang="en-US" sz="1400">
                <a:solidFill>
                  <a:schemeClr val="bg1">
                    <a:lumMod val="50000"/>
                  </a:schemeClr>
                </a:solidFill>
                <a:latin typeface="+mj-lt"/>
                <a:cs typeface="Arial" pitchFamily="34" charset="0"/>
              </a:rPr>
              <a:t> 	Silver Strand</a:t>
            </a:r>
          </a:p>
          <a:p>
            <a:pPr marL="0" indent="0" eaLnBrk="1" hangingPunct="1">
              <a:lnSpc>
                <a:spcPct val="150000"/>
              </a:lnSpc>
              <a:spcBef>
                <a:spcPct val="0"/>
              </a:spcBef>
              <a:buNone/>
              <a:tabLst>
                <a:tab pos="568325" algn="l"/>
              </a:tabLst>
            </a:pPr>
            <a:r>
              <a:rPr lang="en-US" altLang="en-US" sz="1400" b="1">
                <a:solidFill>
                  <a:srgbClr val="00B388"/>
                </a:solidFill>
                <a:latin typeface="+mj-lt"/>
                <a:cs typeface="Arial" pitchFamily="34" charset="0"/>
              </a:rPr>
              <a:t>PD10</a:t>
            </a:r>
            <a:r>
              <a:rPr lang="en-US" altLang="en-US" sz="1400">
                <a:solidFill>
                  <a:schemeClr val="bg1">
                    <a:lumMod val="50000"/>
                  </a:schemeClr>
                </a:solidFill>
                <a:latin typeface="+mj-lt"/>
                <a:cs typeface="Arial" pitchFamily="34" charset="0"/>
              </a:rPr>
              <a:t> 	Coronado Bayfront</a:t>
            </a:r>
          </a:p>
        </p:txBody>
      </p:sp>
      <p:sp>
        <p:nvSpPr>
          <p:cNvPr id="2" name="Rectangle 1">
            <a:extLst>
              <a:ext uri="{FF2B5EF4-FFF2-40B4-BE49-F238E27FC236}">
                <a16:creationId xmlns:a16="http://schemas.microsoft.com/office/drawing/2014/main" id="{203916C8-D79C-4582-845A-D78F2AF1ACBA}"/>
              </a:ext>
            </a:extLst>
          </p:cNvPr>
          <p:cNvSpPr/>
          <p:nvPr/>
        </p:nvSpPr>
        <p:spPr>
          <a:xfrm>
            <a:off x="817818" y="4503047"/>
            <a:ext cx="3532306" cy="269304"/>
          </a:xfrm>
          <a:prstGeom prst="rect">
            <a:avLst/>
          </a:prstGeom>
        </p:spPr>
        <p:txBody>
          <a:bodyPr wrap="square">
            <a:spAutoFit/>
          </a:bodyPr>
          <a:lstStyle/>
          <a:p>
            <a:pPr marL="115888" indent="-115888" eaLnBrk="1" hangingPunct="1">
              <a:spcBef>
                <a:spcPts val="1000"/>
              </a:spcBef>
              <a:buClr>
                <a:srgbClr val="008BCA"/>
              </a:buClr>
              <a:tabLst/>
            </a:pPr>
            <a:r>
              <a:rPr lang="en-US" altLang="en-US" sz="1150" i="1">
                <a:solidFill>
                  <a:srgbClr val="F78D1E"/>
                </a:solidFill>
                <a:latin typeface="+mj-lt"/>
                <a:cs typeface="Arial" pitchFamily="34" charset="0"/>
              </a:rPr>
              <a:t>* </a:t>
            </a:r>
            <a:r>
              <a:rPr lang="en-US" altLang="en-US" sz="1150" i="1">
                <a:latin typeface="+mj-lt"/>
                <a:cs typeface="Arial" pitchFamily="34" charset="0"/>
              </a:rPr>
              <a:t>Not included in the PMPU</a:t>
            </a:r>
          </a:p>
        </p:txBody>
      </p:sp>
      <p:pic>
        <p:nvPicPr>
          <p:cNvPr id="4" name="Picture 3">
            <a:extLst>
              <a:ext uri="{FF2B5EF4-FFF2-40B4-BE49-F238E27FC236}">
                <a16:creationId xmlns:a16="http://schemas.microsoft.com/office/drawing/2014/main" id="{A5DEA97E-9AC1-40EA-9D92-7BAEC56365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6860" y="314617"/>
            <a:ext cx="3481428" cy="4624888"/>
          </a:xfrm>
          <a:prstGeom prst="rect">
            <a:avLst/>
          </a:prstGeom>
        </p:spPr>
      </p:pic>
      <p:sp>
        <p:nvSpPr>
          <p:cNvPr id="10" name="Content Placeholder 1">
            <a:extLst>
              <a:ext uri="{FF2B5EF4-FFF2-40B4-BE49-F238E27FC236}">
                <a16:creationId xmlns:a16="http://schemas.microsoft.com/office/drawing/2014/main" id="{841C10FA-AC5C-40C1-9582-C83A5A26E6DC}"/>
              </a:ext>
            </a:extLst>
          </p:cNvPr>
          <p:cNvSpPr txBox="1">
            <a:spLocks/>
          </p:cNvSpPr>
          <p:nvPr/>
        </p:nvSpPr>
        <p:spPr bwMode="auto">
          <a:xfrm>
            <a:off x="439968" y="228589"/>
            <a:ext cx="6835719" cy="477259"/>
          </a:xfrm>
          <a:prstGeom prst="rect">
            <a:avLst/>
          </a:prstGeom>
          <a:noFill/>
          <a:ln>
            <a:noFill/>
          </a:ln>
          <a:effectLst>
            <a:glow rad="139700">
              <a:schemeClr val="tx2">
                <a:lumMod val="40000"/>
                <a:lumOff val="60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ts val="3000"/>
              </a:lnSpc>
              <a:spcBef>
                <a:spcPts val="200"/>
              </a:spcBef>
              <a:spcAft>
                <a:spcPts val="200"/>
              </a:spcAft>
              <a:defRPr/>
            </a:pPr>
            <a:r>
              <a:rPr lang="en-US" altLang="en-US" sz="2800" b="1">
                <a:solidFill>
                  <a:srgbClr val="005AA0"/>
                </a:solidFill>
                <a:latin typeface="Arial" panose="020B0604020202020204" pitchFamily="34" charset="0"/>
                <a:cs typeface="Arial" pitchFamily="34" charset="0"/>
              </a:rPr>
              <a:t>Revised Draft PMPU  </a:t>
            </a:r>
          </a:p>
          <a:p>
            <a:pPr eaLnBrk="1" hangingPunct="1">
              <a:lnSpc>
                <a:spcPts val="3000"/>
              </a:lnSpc>
              <a:spcBef>
                <a:spcPts val="200"/>
              </a:spcBef>
              <a:spcAft>
                <a:spcPts val="200"/>
              </a:spcAft>
              <a:defRPr/>
            </a:pPr>
            <a:r>
              <a:rPr lang="en-US" altLang="en-US" sz="2800" i="1">
                <a:solidFill>
                  <a:srgbClr val="00B388"/>
                </a:solidFill>
                <a:latin typeface="Arial" panose="020B0604020202020204" pitchFamily="34" charset="0"/>
                <a:cs typeface="Arial" pitchFamily="34" charset="0"/>
              </a:rPr>
              <a:t>Planning Districts</a:t>
            </a:r>
          </a:p>
        </p:txBody>
      </p:sp>
      <p:cxnSp>
        <p:nvCxnSpPr>
          <p:cNvPr id="11" name="Straight Connector 10">
            <a:extLst>
              <a:ext uri="{FF2B5EF4-FFF2-40B4-BE49-F238E27FC236}">
                <a16:creationId xmlns:a16="http://schemas.microsoft.com/office/drawing/2014/main" id="{8C36EEA5-D20F-4411-A48B-8C1C7C38D10E}"/>
              </a:ext>
            </a:extLst>
          </p:cNvPr>
          <p:cNvCxnSpPr>
            <a:cxnSpLocks/>
          </p:cNvCxnSpPr>
          <p:nvPr/>
        </p:nvCxnSpPr>
        <p:spPr>
          <a:xfrm>
            <a:off x="527748" y="669273"/>
            <a:ext cx="3876002"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9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BD610A3-AEAD-4B9A-9A7D-B2D4E2B2C6E4}"/>
              </a:ext>
            </a:extLst>
          </p:cNvPr>
          <p:cNvSpPr txBox="1">
            <a:spLocks/>
          </p:cNvSpPr>
          <p:nvPr/>
        </p:nvSpPr>
        <p:spPr bwMode="auto">
          <a:xfrm>
            <a:off x="250804" y="60437"/>
            <a:ext cx="576311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700" b="1">
                <a:solidFill>
                  <a:srgbClr val="006298"/>
                </a:solidFill>
                <a:latin typeface="Arial" panose="020B0604020202020204" pitchFamily="34" charset="0"/>
                <a:cs typeface="Arial" panose="020B0604020202020204" pitchFamily="34" charset="0"/>
              </a:rPr>
              <a:t>PMPU</a:t>
            </a:r>
            <a:r>
              <a:rPr lang="en-US" altLang="en-US" sz="2700" b="1" i="1">
                <a:solidFill>
                  <a:srgbClr val="006298"/>
                </a:solidFill>
                <a:latin typeface="Arial" panose="020B0604020202020204" pitchFamily="34" charset="0"/>
                <a:cs typeface="Arial" panose="020B0604020202020204" pitchFamily="34" charset="0"/>
              </a:rPr>
              <a:t> – Award-Winning Outreach</a:t>
            </a:r>
            <a:endParaRPr lang="en-US" altLang="en-US" sz="2700" i="1">
              <a:solidFill>
                <a:srgbClr val="006298"/>
              </a:solidFill>
              <a:latin typeface="Arial" panose="020B0604020202020204" pitchFamily="34" charset="0"/>
              <a:ea typeface="Adobe Gothic Std B" pitchFamily="34" charset="-128"/>
              <a:cs typeface="Arial" panose="020B0604020202020204" pitchFamily="34" charset="0"/>
            </a:endParaRPr>
          </a:p>
        </p:txBody>
      </p:sp>
      <p:cxnSp>
        <p:nvCxnSpPr>
          <p:cNvPr id="3" name="Straight Connector 2">
            <a:extLst>
              <a:ext uri="{FF2B5EF4-FFF2-40B4-BE49-F238E27FC236}">
                <a16:creationId xmlns:a16="http://schemas.microsoft.com/office/drawing/2014/main" id="{FA4090A8-AEC2-4FDC-B1CD-9C15A8D76A99}"/>
              </a:ext>
            </a:extLst>
          </p:cNvPr>
          <p:cNvCxnSpPr>
            <a:cxnSpLocks/>
          </p:cNvCxnSpPr>
          <p:nvPr/>
        </p:nvCxnSpPr>
        <p:spPr>
          <a:xfrm>
            <a:off x="350982" y="557838"/>
            <a:ext cx="5515970"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27302B5-E301-473E-BC2E-164A02E6E916}"/>
              </a:ext>
            </a:extLst>
          </p:cNvPr>
          <p:cNvSpPr/>
          <p:nvPr/>
        </p:nvSpPr>
        <p:spPr>
          <a:xfrm>
            <a:off x="1356026" y="620303"/>
            <a:ext cx="6829684" cy="4462760"/>
          </a:xfrm>
          <a:prstGeom prst="rect">
            <a:avLst/>
          </a:prstGeom>
        </p:spPr>
        <p:txBody>
          <a:bodyPr wrap="square">
            <a:spAutoFit/>
          </a:bodyPr>
          <a:lstStyle/>
          <a:p>
            <a:pPr marL="171450" indent="-171450">
              <a:spcAft>
                <a:spcPts val="1200"/>
              </a:spcAft>
              <a:buFont typeface="Arial" panose="020B0604020202020204" pitchFamily="34" charset="0"/>
              <a:buChar char="•"/>
            </a:pPr>
            <a:r>
              <a:rPr lang="en-US" sz="1200" b="1">
                <a:latin typeface="+mn-lt"/>
              </a:rPr>
              <a:t>2019 Award of Excellence, Discussion Draft of the Port Master Plan Update, Public Relations Society of America, San Diego/Imperial Counties</a:t>
            </a:r>
          </a:p>
          <a:p>
            <a:pPr marL="171450" indent="-171450">
              <a:spcAft>
                <a:spcPts val="1200"/>
              </a:spcAft>
              <a:buFont typeface="Arial" panose="020B0604020202020204" pitchFamily="34" charset="0"/>
              <a:buChar char="•"/>
            </a:pPr>
            <a:r>
              <a:rPr lang="en-US" sz="1200" b="1">
                <a:latin typeface="+mn-lt"/>
              </a:rPr>
              <a:t>2018 Gold International MarCom Award, PMPU Public Outreach &amp; Engagement (Category: Strategic Communications, Communications/Public Relations – Communications Program) Association of Marketing and Communications Professionals</a:t>
            </a:r>
          </a:p>
          <a:p>
            <a:pPr marL="171450" indent="-171450">
              <a:spcAft>
                <a:spcPts val="1200"/>
              </a:spcAft>
              <a:buFont typeface="Arial" panose="020B0604020202020204" pitchFamily="34" charset="0"/>
              <a:buChar char="•"/>
            </a:pPr>
            <a:r>
              <a:rPr lang="en-US" sz="1200" b="1">
                <a:latin typeface="+mn-lt"/>
              </a:rPr>
              <a:t>2018 Award of Excellence - Community Education/Outreach (Port Master Plan Update), American Association of Port Authorities (AAPA)</a:t>
            </a:r>
          </a:p>
          <a:p>
            <a:pPr marL="171450" indent="-171450">
              <a:spcAft>
                <a:spcPts val="1200"/>
              </a:spcAft>
              <a:buFont typeface="Arial" panose="020B0604020202020204" pitchFamily="34" charset="0"/>
              <a:buChar char="•"/>
            </a:pPr>
            <a:r>
              <a:rPr lang="en-US" sz="1200" b="1">
                <a:latin typeface="+mn-lt"/>
              </a:rPr>
              <a:t>2018 (CAPIO) Excellence in Public Information and Communications (EPIC) Award</a:t>
            </a:r>
          </a:p>
          <a:p>
            <a:pPr marL="171450" indent="-171450">
              <a:spcAft>
                <a:spcPts val="1200"/>
              </a:spcAft>
              <a:buFont typeface="Arial" panose="020B0604020202020204" pitchFamily="34" charset="0"/>
              <a:buChar char="•"/>
            </a:pPr>
            <a:r>
              <a:rPr lang="en-US" sz="1200" b="1">
                <a:latin typeface="+mn-lt"/>
              </a:rPr>
              <a:t>2017 Silver Bernays Award of Excellence for Community Relations</a:t>
            </a:r>
          </a:p>
          <a:p>
            <a:pPr marL="171450" indent="-171450">
              <a:spcAft>
                <a:spcPts val="1200"/>
              </a:spcAft>
              <a:buFont typeface="Arial" panose="020B0604020202020204" pitchFamily="34" charset="0"/>
              <a:buChar char="•"/>
            </a:pPr>
            <a:r>
              <a:rPr lang="en-US" sz="1200" b="1">
                <a:latin typeface="+mn-lt"/>
              </a:rPr>
              <a:t>2017 National Environmental Excellence Award, National Association of Environmental Professionals</a:t>
            </a:r>
          </a:p>
          <a:p>
            <a:pPr marL="171450" indent="-171450">
              <a:spcAft>
                <a:spcPts val="1200"/>
              </a:spcAft>
              <a:buFont typeface="Arial" panose="020B0604020202020204" pitchFamily="34" charset="0"/>
              <a:buChar char="•"/>
            </a:pPr>
            <a:r>
              <a:rPr lang="en-US" sz="1200" b="1">
                <a:latin typeface="+mn-lt"/>
              </a:rPr>
              <a:t>2016 National Planning Excellence Award for a Planning Advocate (Commissioner Ann Moore), American Planning Association</a:t>
            </a:r>
          </a:p>
          <a:p>
            <a:pPr marL="171450" indent="-171450">
              <a:spcAft>
                <a:spcPts val="1200"/>
              </a:spcAft>
              <a:buFont typeface="Arial" panose="020B0604020202020204" pitchFamily="34" charset="0"/>
              <a:buChar char="•"/>
            </a:pPr>
            <a:r>
              <a:rPr lang="en-US" sz="1200" b="1">
                <a:latin typeface="+mn-lt"/>
              </a:rPr>
              <a:t>2016 Silver Bernays Award of Excellence – Public Affairs (Cook and Schmid), Public Relations Society of America</a:t>
            </a:r>
          </a:p>
          <a:p>
            <a:pPr marL="171450" indent="-171450">
              <a:spcAft>
                <a:spcPts val="1200"/>
              </a:spcAft>
              <a:buFont typeface="Arial" panose="020B0604020202020204" pitchFamily="34" charset="0"/>
              <a:buChar char="•"/>
            </a:pPr>
            <a:r>
              <a:rPr lang="en-US" sz="1200" b="1">
                <a:latin typeface="+mn-lt"/>
              </a:rPr>
              <a:t>2016 President’s Award (HKS Urban Design Studio/Randy Morton), American Institute of Architects San Diego</a:t>
            </a:r>
          </a:p>
        </p:txBody>
      </p:sp>
    </p:spTree>
    <p:extLst>
      <p:ext uri="{BB962C8B-B14F-4D97-AF65-F5344CB8AC3E}">
        <p14:creationId xmlns:p14="http://schemas.microsoft.com/office/powerpoint/2010/main" val="8434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Summary of Comments Received</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5827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E787397-84FB-4965-8C96-99D6AFF5928F}"/>
              </a:ext>
            </a:extLst>
          </p:cNvPr>
          <p:cNvGraphicFramePr>
            <a:graphicFrameLocks/>
          </p:cNvGraphicFramePr>
          <p:nvPr/>
        </p:nvGraphicFramePr>
        <p:xfrm>
          <a:off x="259080" y="377505"/>
          <a:ext cx="8594279" cy="4789077"/>
        </p:xfrm>
        <a:graphic>
          <a:graphicData uri="http://schemas.openxmlformats.org/drawingml/2006/chart">
            <c:chart xmlns:c="http://schemas.openxmlformats.org/drawingml/2006/chart" xmlns:r="http://schemas.openxmlformats.org/officeDocument/2006/relationships" r:id="rId3"/>
          </a:graphicData>
        </a:graphic>
      </p:graphicFrame>
      <p:sp>
        <p:nvSpPr>
          <p:cNvPr id="6" name="Subtitle 2">
            <a:extLst>
              <a:ext uri="{FF2B5EF4-FFF2-40B4-BE49-F238E27FC236}">
                <a16:creationId xmlns:a16="http://schemas.microsoft.com/office/drawing/2014/main" id="{4B1CFA47-C8A0-405F-BD75-D92D73CCADE7}"/>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a:t>
            </a:r>
            <a:r>
              <a:rPr lang="en-US" altLang="en-US" sz="2400">
                <a:solidFill>
                  <a:srgbClr val="006298"/>
                </a:solidFill>
                <a:latin typeface="Arial" panose="020B0604020202020204" pitchFamily="34" charset="0"/>
                <a:cs typeface="Arial" panose="020B0604020202020204" pitchFamily="34" charset="0"/>
              </a:rPr>
              <a:t> – </a:t>
            </a:r>
            <a:r>
              <a:rPr lang="en-US" altLang="en-US" sz="2400" i="1">
                <a:solidFill>
                  <a:srgbClr val="00A884"/>
                </a:solidFill>
                <a:latin typeface="Arial" panose="020B0604020202020204" pitchFamily="34" charset="0"/>
                <a:cs typeface="Arial" panose="020B0604020202020204" pitchFamily="34" charset="0"/>
              </a:rPr>
              <a:t>406 Total + 58 “I Support”</a:t>
            </a:r>
            <a:endParaRPr lang="en-US" altLang="en-US" sz="24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F0D349CE-6BBB-4E53-883D-21BF387392B2}"/>
              </a:ext>
            </a:extLst>
          </p:cNvPr>
          <p:cNvCxnSpPr>
            <a:cxnSpLocks/>
          </p:cNvCxnSpPr>
          <p:nvPr/>
        </p:nvCxnSpPr>
        <p:spPr>
          <a:xfrm>
            <a:off x="420908" y="607592"/>
            <a:ext cx="565043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32B90A-B291-42BC-896E-A8705DCA1F53}"/>
              </a:ext>
            </a:extLst>
          </p:cNvPr>
          <p:cNvSpPr txBox="1"/>
          <p:nvPr/>
        </p:nvSpPr>
        <p:spPr>
          <a:xfrm>
            <a:off x="1315629" y="4206455"/>
            <a:ext cx="558800" cy="329453"/>
          </a:xfrm>
          <a:prstGeom prst="rect">
            <a:avLst/>
          </a:prstGeom>
          <a:solidFill>
            <a:schemeClr val="bg1"/>
          </a:solidFill>
        </p:spPr>
        <p:txBody>
          <a:bodyPr wrap="square" lIns="0" rIns="0" rtlCol="0">
            <a:noAutofit/>
          </a:bodyPr>
          <a:lstStyle/>
          <a:p>
            <a:pPr algn="ctr">
              <a:spcAft>
                <a:spcPts val="600"/>
              </a:spcAft>
            </a:pPr>
            <a:r>
              <a:rPr lang="en-US" b="1">
                <a:latin typeface="+mn-lt"/>
              </a:rPr>
              <a:t>17</a:t>
            </a:r>
          </a:p>
        </p:txBody>
      </p:sp>
    </p:spTree>
    <p:extLst>
      <p:ext uri="{BB962C8B-B14F-4D97-AF65-F5344CB8AC3E}">
        <p14:creationId xmlns:p14="http://schemas.microsoft.com/office/powerpoint/2010/main" val="32612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F7E3E-3F8F-45F3-BA6D-90429273EB00}"/>
              </a:ext>
            </a:extLst>
          </p:cNvPr>
          <p:cNvSpPr txBox="1"/>
          <p:nvPr/>
        </p:nvSpPr>
        <p:spPr>
          <a:xfrm>
            <a:off x="1311386" y="874082"/>
            <a:ext cx="7422964"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600">
                <a:latin typeface="+mn-lt"/>
              </a:rPr>
              <a:t>Several support letters received from organizations, such as:</a:t>
            </a:r>
          </a:p>
          <a:p>
            <a:pPr marL="714375" lvl="1" indent="-257175">
              <a:buFont typeface="Arial" panose="020B0604020202020204" pitchFamily="34" charset="0"/>
              <a:buChar char="•"/>
            </a:pPr>
            <a:r>
              <a:rPr lang="en-US" sz="1400">
                <a:latin typeface="+mn-lt"/>
              </a:rPr>
              <a:t>Downtown Partnership </a:t>
            </a:r>
          </a:p>
          <a:p>
            <a:pPr marL="714375" lvl="1" indent="-257175">
              <a:buFont typeface="Arial" panose="020B0604020202020204" pitchFamily="34" charset="0"/>
              <a:buChar char="•"/>
            </a:pPr>
            <a:r>
              <a:rPr lang="en-US" sz="1400">
                <a:latin typeface="+mn-lt"/>
              </a:rPr>
              <a:t>Columbia Community Foundation</a:t>
            </a:r>
          </a:p>
          <a:p>
            <a:pPr marL="714375" lvl="1" indent="-257175">
              <a:buFont typeface="Arial" panose="020B0604020202020204" pitchFamily="34" charset="0"/>
              <a:buChar char="•"/>
            </a:pPr>
            <a:r>
              <a:rPr lang="en-US" sz="1400">
                <a:latin typeface="+mn-lt"/>
              </a:rPr>
              <a:t>Center City Business District</a:t>
            </a:r>
          </a:p>
          <a:p>
            <a:pPr marL="714375" lvl="1" indent="-257175">
              <a:buFont typeface="Arial" panose="020B0604020202020204" pitchFamily="34" charset="0"/>
              <a:buChar char="•"/>
            </a:pPr>
            <a:r>
              <a:rPr lang="en-US" sz="1400">
                <a:latin typeface="+mn-lt"/>
              </a:rPr>
              <a:t>Gaslamp Quarter </a:t>
            </a:r>
          </a:p>
          <a:p>
            <a:pPr marL="714375" lvl="1" indent="-257175">
              <a:buFont typeface="Arial" panose="020B0604020202020204" pitchFamily="34" charset="0"/>
              <a:buChar char="•"/>
            </a:pPr>
            <a:r>
              <a:rPr lang="en-US" sz="1400">
                <a:latin typeface="+mn-lt"/>
              </a:rPr>
              <a:t>East Village Association</a:t>
            </a:r>
          </a:p>
          <a:p>
            <a:pPr marL="714375" lvl="1" indent="-257175">
              <a:buFont typeface="Arial" panose="020B0604020202020204" pitchFamily="34" charset="0"/>
              <a:buChar char="•"/>
            </a:pPr>
            <a:r>
              <a:rPr lang="en-US" sz="1400">
                <a:latin typeface="+mn-lt"/>
              </a:rPr>
              <a:t>San Diego Regional Chamber of Commerce</a:t>
            </a:r>
          </a:p>
          <a:p>
            <a:pPr marL="714375" lvl="1" indent="-257175">
              <a:buFont typeface="Arial" panose="020B0604020202020204" pitchFamily="34" charset="0"/>
              <a:buChar char="•"/>
            </a:pPr>
            <a:r>
              <a:rPr lang="en-US" sz="1400">
                <a:latin typeface="+mn-lt"/>
              </a:rPr>
              <a:t>San Diego Downtown Residents Group</a:t>
            </a:r>
          </a:p>
          <a:p>
            <a:pPr marL="257175" indent="-257175">
              <a:buFont typeface="Arial" panose="020B0604020202020204" pitchFamily="34" charset="0"/>
              <a:buChar char="•"/>
            </a:pPr>
            <a:endParaRPr lang="en-US" sz="1600">
              <a:latin typeface="+mn-lt"/>
            </a:endParaRPr>
          </a:p>
          <a:p>
            <a:pPr marL="257175" indent="-257175">
              <a:buFont typeface="Arial" panose="020B0604020202020204" pitchFamily="34" charset="0"/>
              <a:buChar char="•"/>
            </a:pPr>
            <a:r>
              <a:rPr lang="en-US" sz="1600">
                <a:latin typeface="+mn-lt"/>
              </a:rPr>
              <a:t>Many expressed appreciation for revisions made in response to issues raised during PMPU Discussion Draft review</a:t>
            </a:r>
          </a:p>
          <a:p>
            <a:endParaRPr lang="en-US" sz="1600">
              <a:highlight>
                <a:srgbClr val="FFFF00"/>
              </a:highlight>
              <a:latin typeface="+mn-lt"/>
            </a:endParaRPr>
          </a:p>
          <a:p>
            <a:pPr marL="257175" indent="-257175">
              <a:buFont typeface="Arial" panose="020B0604020202020204" pitchFamily="34" charset="0"/>
              <a:buChar char="•"/>
            </a:pPr>
            <a:r>
              <a:rPr lang="en-US" sz="1600">
                <a:latin typeface="+mn-lt"/>
              </a:rPr>
              <a:t>Several individual commenters were appreciative of reductions in development intensity</a:t>
            </a:r>
          </a:p>
          <a:p>
            <a:endParaRPr lang="en-US" sz="1600">
              <a:latin typeface="+mn-lt"/>
            </a:endParaRPr>
          </a:p>
          <a:p>
            <a:pPr marL="257175" indent="-257175">
              <a:buFont typeface="Arial" panose="020B0604020202020204" pitchFamily="34" charset="0"/>
              <a:buChar char="•"/>
            </a:pPr>
            <a:r>
              <a:rPr lang="en-US" sz="1600">
                <a:latin typeface="+mn-lt"/>
              </a:rPr>
              <a:t>58 “clicks” on the “support” button on the PMPU webpage</a:t>
            </a:r>
          </a:p>
          <a:p>
            <a:pPr lvl="2"/>
            <a:endParaRPr lang="en-US" sz="1200"/>
          </a:p>
        </p:txBody>
      </p:sp>
      <p:sp>
        <p:nvSpPr>
          <p:cNvPr id="6" name="Subtitle 2">
            <a:extLst>
              <a:ext uri="{FF2B5EF4-FFF2-40B4-BE49-F238E27FC236}">
                <a16:creationId xmlns:a16="http://schemas.microsoft.com/office/drawing/2014/main" id="{34259F9B-32C0-4CBC-8434-93FE8C5204D8}"/>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a:t>
            </a:r>
            <a:r>
              <a:rPr lang="en-US" altLang="en-US" sz="2400">
                <a:solidFill>
                  <a:srgbClr val="006298"/>
                </a:solidFill>
                <a:latin typeface="Arial" panose="020B0604020202020204" pitchFamily="34" charset="0"/>
                <a:cs typeface="Arial" panose="020B0604020202020204" pitchFamily="34" charset="0"/>
              </a:rPr>
              <a:t> – </a:t>
            </a:r>
            <a:r>
              <a:rPr lang="en-US" altLang="en-US" sz="2400" i="1">
                <a:solidFill>
                  <a:srgbClr val="00A884"/>
                </a:solidFill>
                <a:latin typeface="Arial" panose="020B0604020202020204" pitchFamily="34" charset="0"/>
                <a:cs typeface="Arial" panose="020B0604020202020204" pitchFamily="34" charset="0"/>
              </a:rPr>
              <a:t>Support Letters</a:t>
            </a:r>
            <a:endParaRPr lang="en-US" altLang="en-US" sz="24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565043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18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8B1FD4-281A-4509-95B1-A2718EF8ECEB}"/>
              </a:ext>
            </a:extLst>
          </p:cNvPr>
          <p:cNvSpPr>
            <a:spLocks noGrp="1"/>
          </p:cNvSpPr>
          <p:nvPr>
            <p:ph type="dt" sz="half" idx="4294967295"/>
          </p:nvPr>
        </p:nvSpPr>
        <p:spPr>
          <a:xfrm>
            <a:off x="8220075" y="6400800"/>
            <a:ext cx="923925"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lang="en-US" sz="1200" b="1"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6/62018</a:t>
            </a:r>
          </a:p>
        </p:txBody>
      </p:sp>
      <p:sp>
        <p:nvSpPr>
          <p:cNvPr id="3" name="TextBox 2">
            <a:extLst>
              <a:ext uri="{FF2B5EF4-FFF2-40B4-BE49-F238E27FC236}">
                <a16:creationId xmlns:a16="http://schemas.microsoft.com/office/drawing/2014/main" id="{688E1437-717D-4505-B7C8-2DA4458FF207}"/>
              </a:ext>
            </a:extLst>
          </p:cNvPr>
          <p:cNvSpPr txBox="1"/>
          <p:nvPr/>
        </p:nvSpPr>
        <p:spPr>
          <a:xfrm>
            <a:off x="1397935" y="970037"/>
            <a:ext cx="7131588"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600">
                <a:latin typeface="+mn-lt"/>
              </a:rPr>
              <a:t>Received 9 comment letters from agencies and 17 comment letters from organizations</a:t>
            </a:r>
          </a:p>
          <a:p>
            <a:endParaRPr lang="en-US" sz="1600">
              <a:latin typeface="+mn-lt"/>
            </a:endParaRPr>
          </a:p>
          <a:p>
            <a:pPr marL="257175" indent="-257175">
              <a:buFont typeface="Arial" panose="020B0604020202020204" pitchFamily="34" charset="0"/>
              <a:buChar char="•"/>
            </a:pPr>
            <a:r>
              <a:rPr lang="en-US" sz="1600">
                <a:latin typeface="+mn-lt"/>
              </a:rPr>
              <a:t>Comments focused on </a:t>
            </a:r>
            <a:r>
              <a:rPr lang="en-US" sz="1600" err="1">
                <a:latin typeface="+mn-lt"/>
              </a:rPr>
              <a:t>Baywide</a:t>
            </a:r>
            <a:r>
              <a:rPr lang="en-US" sz="1600">
                <a:latin typeface="+mn-lt"/>
              </a:rPr>
              <a:t> topics as they related to the Elements:</a:t>
            </a:r>
          </a:p>
          <a:p>
            <a:pPr marL="600075" lvl="1" indent="-257175">
              <a:buFont typeface="Arial" panose="020B0604020202020204" pitchFamily="34" charset="0"/>
              <a:buChar char="•"/>
            </a:pPr>
            <a:r>
              <a:rPr lang="en-US" sz="1400">
                <a:latin typeface="+mn-lt"/>
              </a:rPr>
              <a:t>Safety and Resiliency (sea level rise and GHG emissions)</a:t>
            </a:r>
          </a:p>
          <a:p>
            <a:pPr marL="600075" lvl="1" indent="-257175">
              <a:buFont typeface="Arial" panose="020B0604020202020204" pitchFamily="34" charset="0"/>
              <a:buChar char="•"/>
            </a:pPr>
            <a:r>
              <a:rPr lang="en-US" sz="1400">
                <a:latin typeface="+mn-lt"/>
              </a:rPr>
              <a:t>Mobility (transit and mobility hubs)</a:t>
            </a:r>
          </a:p>
          <a:p>
            <a:pPr marL="600075" lvl="1" indent="-257175">
              <a:buFont typeface="Arial" panose="020B0604020202020204" pitchFamily="34" charset="0"/>
              <a:buChar char="•"/>
            </a:pPr>
            <a:r>
              <a:rPr lang="en-US" sz="1400">
                <a:latin typeface="+mn-lt"/>
              </a:rPr>
              <a:t>Water and Land Use (acreages and designations)</a:t>
            </a:r>
          </a:p>
          <a:p>
            <a:pPr marL="600075" lvl="1" indent="-257175">
              <a:buFont typeface="Arial" panose="020B0604020202020204" pitchFamily="34" charset="0"/>
              <a:buChar char="•"/>
            </a:pPr>
            <a:r>
              <a:rPr lang="en-US" sz="1400">
                <a:latin typeface="+mn-lt"/>
              </a:rPr>
              <a:t>Ecology (habitat preservation and mitigation banking)</a:t>
            </a:r>
          </a:p>
          <a:p>
            <a:pPr marL="600075" lvl="1" indent="-257175">
              <a:buFont typeface="Arial" panose="020B0604020202020204" pitchFamily="34" charset="0"/>
              <a:buChar char="•"/>
            </a:pPr>
            <a:r>
              <a:rPr lang="en-US" sz="1400">
                <a:latin typeface="+mn-lt"/>
              </a:rPr>
              <a:t>Environmental Justice (reducing air pollution and engaging disadvantaged communities)</a:t>
            </a:r>
          </a:p>
          <a:p>
            <a:pPr marL="600075" lvl="1" indent="-257175">
              <a:buFont typeface="Arial" panose="020B0604020202020204" pitchFamily="34" charset="0"/>
              <a:buChar char="•"/>
            </a:pPr>
            <a:endParaRPr lang="en-US" sz="1600">
              <a:latin typeface="+mn-lt"/>
            </a:endParaRPr>
          </a:p>
          <a:p>
            <a:pPr marL="257175" lvl="1" indent="-257175">
              <a:buFont typeface="Arial" panose="020B0604020202020204" pitchFamily="34" charset="0"/>
              <a:buChar char="•"/>
            </a:pPr>
            <a:r>
              <a:rPr lang="en-US" sz="1600">
                <a:latin typeface="+mn-lt"/>
              </a:rPr>
              <a:t>Comments made on Planning Districts 1, 2, 3, 4, 8, 9 and 10 as they pertain to an agency or organization’s mission or management authority</a:t>
            </a:r>
          </a:p>
          <a:p>
            <a:pPr marL="942975" lvl="2" indent="-257175">
              <a:buFont typeface="Arial" panose="020B0604020202020204" pitchFamily="34" charset="0"/>
              <a:buChar char="•"/>
            </a:pPr>
            <a:endParaRPr lang="en-US" sz="1800"/>
          </a:p>
        </p:txBody>
      </p:sp>
      <p:sp>
        <p:nvSpPr>
          <p:cNvPr id="5" name="Subtitle 2">
            <a:extLst>
              <a:ext uri="{FF2B5EF4-FFF2-40B4-BE49-F238E27FC236}">
                <a16:creationId xmlns:a16="http://schemas.microsoft.com/office/drawing/2014/main" id="{3D20877F-D5C3-4715-8EA0-B9F98DB82390}"/>
              </a:ext>
            </a:extLst>
          </p:cNvPr>
          <p:cNvSpPr txBox="1">
            <a:spLocks/>
          </p:cNvSpPr>
          <p:nvPr/>
        </p:nvSpPr>
        <p:spPr bwMode="auto">
          <a:xfrm>
            <a:off x="319086" y="147041"/>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 </a:t>
            </a:r>
            <a:r>
              <a:rPr lang="en-US" altLang="en-US" sz="2400">
                <a:solidFill>
                  <a:srgbClr val="006298"/>
                </a:solidFill>
                <a:latin typeface="Arial" panose="020B0604020202020204" pitchFamily="34" charset="0"/>
                <a:cs typeface="Arial" panose="020B0604020202020204" pitchFamily="34" charset="0"/>
              </a:rPr>
              <a:t>– </a:t>
            </a:r>
            <a:r>
              <a:rPr lang="en-US" altLang="en-US" sz="2400" i="1">
                <a:solidFill>
                  <a:srgbClr val="00A884"/>
                </a:solidFill>
                <a:latin typeface="Arial" panose="020B0604020202020204" pitchFamily="34" charset="0"/>
                <a:cs typeface="Arial" panose="020B0604020202020204" pitchFamily="34" charset="0"/>
              </a:rPr>
              <a:t>Agencies &amp; Organizations</a:t>
            </a:r>
            <a:endParaRPr lang="en-US" altLang="en-US" sz="24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6" name="Straight Connector 5">
            <a:extLst>
              <a:ext uri="{FF2B5EF4-FFF2-40B4-BE49-F238E27FC236}">
                <a16:creationId xmlns:a16="http://schemas.microsoft.com/office/drawing/2014/main" id="{3176F418-4743-4A58-A7CA-3C176A9AC1B5}"/>
              </a:ext>
            </a:extLst>
          </p:cNvPr>
          <p:cNvCxnSpPr>
            <a:cxnSpLocks/>
          </p:cNvCxnSpPr>
          <p:nvPr/>
        </p:nvCxnSpPr>
        <p:spPr>
          <a:xfrm>
            <a:off x="420908" y="639960"/>
            <a:ext cx="565043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1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F7E3E-3F8F-45F3-BA6D-90429273EB00}"/>
              </a:ext>
            </a:extLst>
          </p:cNvPr>
          <p:cNvSpPr txBox="1"/>
          <p:nvPr/>
        </p:nvSpPr>
        <p:spPr>
          <a:xfrm>
            <a:off x="1342083" y="1053492"/>
            <a:ext cx="7144986"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600">
                <a:latin typeface="+mn-lt"/>
              </a:rPr>
              <a:t>12 comment letters received from businesses, including tenants</a:t>
            </a:r>
          </a:p>
          <a:p>
            <a:pPr marL="257175" indent="-257175">
              <a:buFont typeface="Arial" panose="020B0604020202020204" pitchFamily="34" charset="0"/>
              <a:buChar char="•"/>
            </a:pPr>
            <a:endParaRPr lang="en-US" sz="1600">
              <a:latin typeface="+mn-lt"/>
            </a:endParaRPr>
          </a:p>
          <a:p>
            <a:pPr marL="257175" indent="-257175">
              <a:spcAft>
                <a:spcPts val="600"/>
              </a:spcAft>
              <a:buFont typeface="Arial" panose="020B0604020202020204" pitchFamily="34" charset="0"/>
              <a:buChar char="•"/>
            </a:pPr>
            <a:r>
              <a:rPr lang="en-US" sz="1600">
                <a:latin typeface="+mn-lt"/>
              </a:rPr>
              <a:t>Focused on </a:t>
            </a:r>
            <a:r>
              <a:rPr lang="en-US" sz="1600" err="1">
                <a:latin typeface="+mn-lt"/>
              </a:rPr>
              <a:t>Baywide</a:t>
            </a:r>
            <a:r>
              <a:rPr lang="en-US" sz="1600">
                <a:latin typeface="+mn-lt"/>
              </a:rPr>
              <a:t> topics and specific Planning Districts from a business or tenant perspective. Examples of topics raised:</a:t>
            </a:r>
          </a:p>
          <a:p>
            <a:pPr marL="714375" lvl="1" indent="-257175">
              <a:spcAft>
                <a:spcPts val="600"/>
              </a:spcAft>
              <a:buFont typeface="Arial" panose="020B0604020202020204" pitchFamily="34" charset="0"/>
              <a:buChar char="•"/>
            </a:pPr>
            <a:r>
              <a:rPr lang="en-US" sz="1400">
                <a:latin typeface="+mn-lt"/>
              </a:rPr>
              <a:t>Development Standards</a:t>
            </a:r>
          </a:p>
          <a:p>
            <a:pPr marL="714375" lvl="1" indent="-257175">
              <a:spcAft>
                <a:spcPts val="600"/>
              </a:spcAft>
              <a:buFont typeface="Arial" panose="020B0604020202020204" pitchFamily="34" charset="0"/>
              <a:buChar char="•"/>
            </a:pPr>
            <a:r>
              <a:rPr lang="en-US" sz="1400">
                <a:latin typeface="+mn-lt"/>
              </a:rPr>
              <a:t>Working Waterfront Perspectives</a:t>
            </a:r>
          </a:p>
          <a:p>
            <a:pPr marL="714375" lvl="1" indent="-257175">
              <a:spcAft>
                <a:spcPts val="600"/>
              </a:spcAft>
              <a:buFont typeface="Arial" panose="020B0604020202020204" pitchFamily="34" charset="0"/>
              <a:buChar char="•"/>
            </a:pPr>
            <a:r>
              <a:rPr lang="en-US" sz="1400">
                <a:latin typeface="+mn-lt"/>
              </a:rPr>
              <a:t>Shelter Island Boat Launch</a:t>
            </a:r>
          </a:p>
          <a:p>
            <a:pPr marL="714375" lvl="1" indent="-257175">
              <a:spcAft>
                <a:spcPts val="600"/>
              </a:spcAft>
              <a:buFont typeface="Arial" panose="020B0604020202020204" pitchFamily="34" charset="0"/>
              <a:buChar char="•"/>
            </a:pPr>
            <a:r>
              <a:rPr lang="en-US" sz="1400">
                <a:latin typeface="+mn-lt"/>
              </a:rPr>
              <a:t>Commercial Recreation designation in Grand Caribe Isle</a:t>
            </a:r>
          </a:p>
          <a:p>
            <a:pPr marL="714375" lvl="1" indent="-257175">
              <a:spcAft>
                <a:spcPts val="600"/>
              </a:spcAft>
              <a:buFont typeface="Arial" panose="020B0604020202020204" pitchFamily="34" charset="0"/>
              <a:buChar char="•"/>
            </a:pPr>
            <a:r>
              <a:rPr lang="en-US" sz="1400">
                <a:latin typeface="+mn-lt"/>
              </a:rPr>
              <a:t>Hotel rooms in the East Harbor Island and </a:t>
            </a:r>
            <a:r>
              <a:rPr lang="en-US" sz="1400">
                <a:latin typeface="+mj-lt"/>
              </a:rPr>
              <a:t>North Coronado</a:t>
            </a:r>
          </a:p>
        </p:txBody>
      </p:sp>
      <p:sp>
        <p:nvSpPr>
          <p:cNvPr id="6" name="Subtitle 2">
            <a:extLst>
              <a:ext uri="{FF2B5EF4-FFF2-40B4-BE49-F238E27FC236}">
                <a16:creationId xmlns:a16="http://schemas.microsoft.com/office/drawing/2014/main" id="{34259F9B-32C0-4CBC-8434-93FE8C5204D8}"/>
              </a:ext>
            </a:extLst>
          </p:cNvPr>
          <p:cNvSpPr txBox="1">
            <a:spLocks/>
          </p:cNvSpPr>
          <p:nvPr/>
        </p:nvSpPr>
        <p:spPr bwMode="auto">
          <a:xfrm>
            <a:off x="319086" y="226317"/>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 </a:t>
            </a:r>
            <a:r>
              <a:rPr lang="en-US" altLang="en-US" sz="2400">
                <a:solidFill>
                  <a:srgbClr val="006298"/>
                </a:solidFill>
                <a:latin typeface="Arial" panose="020B0604020202020204" pitchFamily="34" charset="0"/>
                <a:cs typeface="Arial" panose="020B0604020202020204" pitchFamily="34" charset="0"/>
              </a:rPr>
              <a:t>– </a:t>
            </a:r>
            <a:r>
              <a:rPr lang="en-US" altLang="en-US" sz="2400" i="1">
                <a:solidFill>
                  <a:srgbClr val="00A884"/>
                </a:solidFill>
                <a:latin typeface="Arial" panose="020B0604020202020204" pitchFamily="34" charset="0"/>
                <a:cs typeface="Arial" panose="020B0604020202020204" pitchFamily="34" charset="0"/>
              </a:rPr>
              <a:t>Businesses &amp; Tenants</a:t>
            </a:r>
            <a:endParaRPr lang="en-US" altLang="en-US" sz="24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719236"/>
            <a:ext cx="5650439"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1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37E45C34-11E3-40E9-9D9E-8DB484954857}"/>
              </a:ext>
            </a:extLst>
          </p:cNvPr>
          <p:cNvGrpSpPr>
            <a:grpSpLocks/>
          </p:cNvGrpSpPr>
          <p:nvPr/>
        </p:nvGrpSpPr>
        <p:grpSpPr bwMode="auto">
          <a:xfrm>
            <a:off x="498199" y="705721"/>
            <a:ext cx="8147602" cy="4003991"/>
            <a:chOff x="0" y="95682"/>
            <a:chExt cx="9143999" cy="4740993"/>
          </a:xfrm>
        </p:grpSpPr>
        <p:grpSp>
          <p:nvGrpSpPr>
            <p:cNvPr id="54300" name="Group 13">
              <a:extLst>
                <a:ext uri="{FF2B5EF4-FFF2-40B4-BE49-F238E27FC236}">
                  <a16:creationId xmlns:a16="http://schemas.microsoft.com/office/drawing/2014/main" id="{B206762F-D0B3-4853-9301-25D6E2920B96}"/>
                </a:ext>
              </a:extLst>
            </p:cNvPr>
            <p:cNvGrpSpPr>
              <a:grpSpLocks/>
            </p:cNvGrpSpPr>
            <p:nvPr/>
          </p:nvGrpSpPr>
          <p:grpSpPr bwMode="auto">
            <a:xfrm>
              <a:off x="0" y="95682"/>
              <a:ext cx="9143999" cy="4740993"/>
              <a:chOff x="0" y="95682"/>
              <a:chExt cx="9144000" cy="4740991"/>
            </a:xfrm>
          </p:grpSpPr>
          <p:pic>
            <p:nvPicPr>
              <p:cNvPr id="54302" name="Picture 29" descr="C:\Users\tortiz\Documents\ArcGIS\PMPU\Planning District Revision Drafts\PMPU_districts base map.jpg">
                <a:extLst>
                  <a:ext uri="{FF2B5EF4-FFF2-40B4-BE49-F238E27FC236}">
                    <a16:creationId xmlns:a16="http://schemas.microsoft.com/office/drawing/2014/main" id="{D0BE6433-738D-4148-B0FB-0C9D1B637F76}"/>
                  </a:ext>
                </a:extLst>
              </p:cNvPr>
              <p:cNvPicPr>
                <a:picLocks noChangeAspect="1" noChangeArrowheads="1"/>
              </p:cNvPicPr>
              <p:nvPr/>
            </p:nvPicPr>
            <p:blipFill rotWithShape="1">
              <a:blip r:embed="rId3" cstate="screen">
                <a:alphaModFix amt="75000"/>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a:ext>
                </a:extLst>
              </a:blip>
              <a:srcRect t="4109" b="3716"/>
              <a:stretch/>
            </p:blipFill>
            <p:spPr bwMode="auto">
              <a:xfrm>
                <a:off x="0" y="95682"/>
                <a:ext cx="9144000" cy="4740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4303" name="Group 12">
                <a:extLst>
                  <a:ext uri="{FF2B5EF4-FFF2-40B4-BE49-F238E27FC236}">
                    <a16:creationId xmlns:a16="http://schemas.microsoft.com/office/drawing/2014/main" id="{EC8E0F6C-985A-4219-A389-5C522A63D53F}"/>
                  </a:ext>
                </a:extLst>
              </p:cNvPr>
              <p:cNvGrpSpPr>
                <a:grpSpLocks/>
              </p:cNvGrpSpPr>
              <p:nvPr/>
            </p:nvGrpSpPr>
            <p:grpSpPr bwMode="auto">
              <a:xfrm>
                <a:off x="1096413" y="944736"/>
                <a:ext cx="747555" cy="1492942"/>
                <a:chOff x="1096413" y="944736"/>
                <a:chExt cx="747555" cy="1492942"/>
              </a:xfrm>
            </p:grpSpPr>
            <p:grpSp>
              <p:nvGrpSpPr>
                <p:cNvPr id="54304" name="Group 10">
                  <a:extLst>
                    <a:ext uri="{FF2B5EF4-FFF2-40B4-BE49-F238E27FC236}">
                      <a16:creationId xmlns:a16="http://schemas.microsoft.com/office/drawing/2014/main" id="{6D75C584-B013-472D-8693-3F3D6A1C33FD}"/>
                    </a:ext>
                  </a:extLst>
                </p:cNvPr>
                <p:cNvGrpSpPr>
                  <a:grpSpLocks/>
                </p:cNvGrpSpPr>
                <p:nvPr/>
              </p:nvGrpSpPr>
              <p:grpSpPr bwMode="auto">
                <a:xfrm>
                  <a:off x="1096413" y="1631619"/>
                  <a:ext cx="325024" cy="806059"/>
                  <a:chOff x="1096413" y="1631619"/>
                  <a:chExt cx="325024" cy="806059"/>
                </a:xfrm>
              </p:grpSpPr>
              <p:sp>
                <p:nvSpPr>
                  <p:cNvPr id="7" name="Freeform 6">
                    <a:extLst>
                      <a:ext uri="{FF2B5EF4-FFF2-40B4-BE49-F238E27FC236}">
                        <a16:creationId xmlns:a16="http://schemas.microsoft.com/office/drawing/2014/main" id="{168D6BA2-75E6-4AAF-ACBE-6BD12B2D5C9F}"/>
                      </a:ext>
                    </a:extLst>
                  </p:cNvPr>
                  <p:cNvSpPr/>
                  <p:nvPr/>
                </p:nvSpPr>
                <p:spPr>
                  <a:xfrm>
                    <a:off x="1174750" y="1631950"/>
                    <a:ext cx="277813" cy="166688"/>
                  </a:xfrm>
                  <a:custGeom>
                    <a:avLst/>
                    <a:gdLst>
                      <a:gd name="connsiteX0" fmla="*/ 240517 w 247018"/>
                      <a:gd name="connsiteY0" fmla="*/ 0 h 166845"/>
                      <a:gd name="connsiteX1" fmla="*/ 247018 w 247018"/>
                      <a:gd name="connsiteY1" fmla="*/ 65005 h 166845"/>
                      <a:gd name="connsiteX2" fmla="*/ 203681 w 247018"/>
                      <a:gd name="connsiteY2" fmla="*/ 91007 h 166845"/>
                      <a:gd name="connsiteX3" fmla="*/ 177680 w 247018"/>
                      <a:gd name="connsiteY3" fmla="*/ 158178 h 166845"/>
                      <a:gd name="connsiteX4" fmla="*/ 6500 w 247018"/>
                      <a:gd name="connsiteY4" fmla="*/ 166845 h 166845"/>
                      <a:gd name="connsiteX5" fmla="*/ 0 w 247018"/>
                      <a:gd name="connsiteY5" fmla="*/ 43336 h 166845"/>
                      <a:gd name="connsiteX6" fmla="*/ 62838 w 247018"/>
                      <a:gd name="connsiteY6" fmla="*/ 0 h 166845"/>
                      <a:gd name="connsiteX7" fmla="*/ 240517 w 247018"/>
                      <a:gd name="connsiteY7" fmla="*/ 0 h 1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018" h="166845">
                        <a:moveTo>
                          <a:pt x="240517" y="0"/>
                        </a:moveTo>
                        <a:lnTo>
                          <a:pt x="247018" y="65005"/>
                        </a:lnTo>
                        <a:lnTo>
                          <a:pt x="203681" y="91007"/>
                        </a:lnTo>
                        <a:lnTo>
                          <a:pt x="177680" y="158178"/>
                        </a:lnTo>
                        <a:lnTo>
                          <a:pt x="6500" y="166845"/>
                        </a:lnTo>
                        <a:lnTo>
                          <a:pt x="0" y="43336"/>
                        </a:lnTo>
                        <a:lnTo>
                          <a:pt x="62838" y="0"/>
                        </a:lnTo>
                        <a:lnTo>
                          <a:pt x="240517" y="0"/>
                        </a:lnTo>
                        <a:close/>
                      </a:path>
                    </a:pathLst>
                  </a:custGeom>
                  <a:solidFill>
                    <a:srgbClr val="DCD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Freeform 7">
                    <a:extLst>
                      <a:ext uri="{FF2B5EF4-FFF2-40B4-BE49-F238E27FC236}">
                        <a16:creationId xmlns:a16="http://schemas.microsoft.com/office/drawing/2014/main" id="{93512458-2FD4-4763-AD9C-73864B6BA002}"/>
                      </a:ext>
                    </a:extLst>
                  </p:cNvPr>
                  <p:cNvSpPr/>
                  <p:nvPr/>
                </p:nvSpPr>
                <p:spPr>
                  <a:xfrm>
                    <a:off x="1096963" y="1870075"/>
                    <a:ext cx="298450" cy="568325"/>
                  </a:xfrm>
                  <a:custGeom>
                    <a:avLst/>
                    <a:gdLst>
                      <a:gd name="connsiteX0" fmla="*/ 188514 w 268687"/>
                      <a:gd name="connsiteY0" fmla="*/ 8667 h 567708"/>
                      <a:gd name="connsiteX1" fmla="*/ 171179 w 268687"/>
                      <a:gd name="connsiteY1" fmla="*/ 119175 h 567708"/>
                      <a:gd name="connsiteX2" fmla="*/ 47670 w 268687"/>
                      <a:gd name="connsiteY2" fmla="*/ 119175 h 567708"/>
                      <a:gd name="connsiteX3" fmla="*/ 0 w 268687"/>
                      <a:gd name="connsiteY3" fmla="*/ 214515 h 567708"/>
                      <a:gd name="connsiteX4" fmla="*/ 32503 w 268687"/>
                      <a:gd name="connsiteY4" fmla="*/ 342358 h 567708"/>
                      <a:gd name="connsiteX5" fmla="*/ 71505 w 268687"/>
                      <a:gd name="connsiteY5" fmla="*/ 342358 h 567708"/>
                      <a:gd name="connsiteX6" fmla="*/ 88840 w 268687"/>
                      <a:gd name="connsiteY6" fmla="*/ 242684 h 567708"/>
                      <a:gd name="connsiteX7" fmla="*/ 127843 w 268687"/>
                      <a:gd name="connsiteY7" fmla="*/ 249185 h 567708"/>
                      <a:gd name="connsiteX8" fmla="*/ 104008 w 268687"/>
                      <a:gd name="connsiteY8" fmla="*/ 390028 h 567708"/>
                      <a:gd name="connsiteX9" fmla="*/ 112675 w 268687"/>
                      <a:gd name="connsiteY9" fmla="*/ 457200 h 567708"/>
                      <a:gd name="connsiteX10" fmla="*/ 192848 w 268687"/>
                      <a:gd name="connsiteY10" fmla="*/ 567708 h 567708"/>
                      <a:gd name="connsiteX11" fmla="*/ 262186 w 268687"/>
                      <a:gd name="connsiteY11" fmla="*/ 500536 h 567708"/>
                      <a:gd name="connsiteX12" fmla="*/ 212349 w 268687"/>
                      <a:gd name="connsiteY12" fmla="*/ 405196 h 567708"/>
                      <a:gd name="connsiteX13" fmla="*/ 268687 w 268687"/>
                      <a:gd name="connsiteY13" fmla="*/ 0 h 567708"/>
                      <a:gd name="connsiteX14" fmla="*/ 188514 w 268687"/>
                      <a:gd name="connsiteY14" fmla="*/ 8667 h 56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687" h="567708">
                        <a:moveTo>
                          <a:pt x="188514" y="8667"/>
                        </a:moveTo>
                        <a:lnTo>
                          <a:pt x="171179" y="119175"/>
                        </a:lnTo>
                        <a:lnTo>
                          <a:pt x="47670" y="119175"/>
                        </a:lnTo>
                        <a:lnTo>
                          <a:pt x="0" y="214515"/>
                        </a:lnTo>
                        <a:lnTo>
                          <a:pt x="32503" y="342358"/>
                        </a:lnTo>
                        <a:lnTo>
                          <a:pt x="71505" y="342358"/>
                        </a:lnTo>
                        <a:lnTo>
                          <a:pt x="88840" y="242684"/>
                        </a:lnTo>
                        <a:lnTo>
                          <a:pt x="127843" y="249185"/>
                        </a:lnTo>
                        <a:lnTo>
                          <a:pt x="104008" y="390028"/>
                        </a:lnTo>
                        <a:lnTo>
                          <a:pt x="112675" y="457200"/>
                        </a:lnTo>
                        <a:lnTo>
                          <a:pt x="192848" y="567708"/>
                        </a:lnTo>
                        <a:lnTo>
                          <a:pt x="262186" y="500536"/>
                        </a:lnTo>
                        <a:lnTo>
                          <a:pt x="212349" y="405196"/>
                        </a:lnTo>
                        <a:lnTo>
                          <a:pt x="268687" y="0"/>
                        </a:lnTo>
                        <a:lnTo>
                          <a:pt x="188514" y="8667"/>
                        </a:lnTo>
                        <a:close/>
                      </a:path>
                    </a:pathLst>
                  </a:custGeom>
                  <a:solidFill>
                    <a:srgbClr val="DCD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12" name="Freeform 11">
                  <a:extLst>
                    <a:ext uri="{FF2B5EF4-FFF2-40B4-BE49-F238E27FC236}">
                      <a16:creationId xmlns:a16="http://schemas.microsoft.com/office/drawing/2014/main" id="{BB8E6CCB-C3EC-4D4D-B315-0B668A6C5100}"/>
                    </a:ext>
                  </a:extLst>
                </p:cNvPr>
                <p:cNvSpPr/>
                <p:nvPr/>
              </p:nvSpPr>
              <p:spPr>
                <a:xfrm>
                  <a:off x="1382713" y="944563"/>
                  <a:ext cx="461962" cy="436562"/>
                </a:xfrm>
                <a:custGeom>
                  <a:avLst/>
                  <a:gdLst>
                    <a:gd name="connsiteX0" fmla="*/ 0 w 461534"/>
                    <a:gd name="connsiteY0" fmla="*/ 342358 h 435531"/>
                    <a:gd name="connsiteX1" fmla="*/ 75839 w 461534"/>
                    <a:gd name="connsiteY1" fmla="*/ 435531 h 435531"/>
                    <a:gd name="connsiteX2" fmla="*/ 461534 w 461534"/>
                    <a:gd name="connsiteY2" fmla="*/ 67171 h 435531"/>
                    <a:gd name="connsiteX3" fmla="*/ 383528 w 461534"/>
                    <a:gd name="connsiteY3" fmla="*/ 0 h 435531"/>
                    <a:gd name="connsiteX4" fmla="*/ 179847 w 461534"/>
                    <a:gd name="connsiteY4" fmla="*/ 186346 h 435531"/>
                    <a:gd name="connsiteX5" fmla="*/ 0 w 461534"/>
                    <a:gd name="connsiteY5" fmla="*/ 342358 h 43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34" h="435531">
                      <a:moveTo>
                        <a:pt x="0" y="342358"/>
                      </a:moveTo>
                      <a:lnTo>
                        <a:pt x="75839" y="435531"/>
                      </a:lnTo>
                      <a:lnTo>
                        <a:pt x="461534" y="67171"/>
                      </a:lnTo>
                      <a:lnTo>
                        <a:pt x="383528" y="0"/>
                      </a:lnTo>
                      <a:lnTo>
                        <a:pt x="179847" y="186346"/>
                      </a:lnTo>
                      <a:lnTo>
                        <a:pt x="0" y="342358"/>
                      </a:lnTo>
                      <a:close/>
                    </a:path>
                  </a:pathLst>
                </a:custGeom>
                <a:solidFill>
                  <a:srgbClr val="DCD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sp>
          <p:nvSpPr>
            <p:cNvPr id="22" name="Freeform 21">
              <a:extLst>
                <a:ext uri="{FF2B5EF4-FFF2-40B4-BE49-F238E27FC236}">
                  <a16:creationId xmlns:a16="http://schemas.microsoft.com/office/drawing/2014/main" id="{767CD12C-CDC3-4F1E-9EDD-AE9989C83EE9}"/>
                </a:ext>
              </a:extLst>
            </p:cNvPr>
            <p:cNvSpPr/>
            <p:nvPr/>
          </p:nvSpPr>
          <p:spPr>
            <a:xfrm>
              <a:off x="1339850" y="234950"/>
              <a:ext cx="1112838" cy="892175"/>
            </a:xfrm>
            <a:custGeom>
              <a:avLst/>
              <a:gdLst>
                <a:gd name="connsiteX0" fmla="*/ 235724 w 1113859"/>
                <a:gd name="connsiteY0" fmla="*/ 834098 h 891086"/>
                <a:gd name="connsiteX1" fmla="*/ 437773 w 1113859"/>
                <a:gd name="connsiteY1" fmla="*/ 665724 h 891086"/>
                <a:gd name="connsiteX2" fmla="*/ 808195 w 1113859"/>
                <a:gd name="connsiteY2" fmla="*/ 406687 h 891086"/>
                <a:gd name="connsiteX3" fmla="*/ 1010244 w 1113859"/>
                <a:gd name="connsiteY3" fmla="*/ 321205 h 891086"/>
                <a:gd name="connsiteX4" fmla="*/ 1113859 w 1113859"/>
                <a:gd name="connsiteY4" fmla="*/ 124337 h 891086"/>
                <a:gd name="connsiteX5" fmla="*/ 1005063 w 1113859"/>
                <a:gd name="connsiteY5" fmla="*/ 72530 h 891086"/>
                <a:gd name="connsiteX6" fmla="*/ 652773 w 1113859"/>
                <a:gd name="connsiteY6" fmla="*/ 0 h 891086"/>
                <a:gd name="connsiteX7" fmla="*/ 512893 w 1113859"/>
                <a:gd name="connsiteY7" fmla="*/ 36265 h 891086"/>
                <a:gd name="connsiteX8" fmla="*/ 248676 w 1113859"/>
                <a:gd name="connsiteY8" fmla="*/ 176145 h 891086"/>
                <a:gd name="connsiteX9" fmla="*/ 41446 w 1113859"/>
                <a:gd name="connsiteY9" fmla="*/ 525844 h 891086"/>
                <a:gd name="connsiteX10" fmla="*/ 0 w 1113859"/>
                <a:gd name="connsiteY10" fmla="*/ 606146 h 891086"/>
                <a:gd name="connsiteX11" fmla="*/ 2591 w 1113859"/>
                <a:gd name="connsiteY11" fmla="*/ 740845 h 891086"/>
                <a:gd name="connsiteX12" fmla="*/ 36266 w 1113859"/>
                <a:gd name="connsiteY12" fmla="*/ 888496 h 891086"/>
                <a:gd name="connsiteX13" fmla="*/ 147651 w 1113859"/>
                <a:gd name="connsiteY13" fmla="*/ 891086 h 891086"/>
                <a:gd name="connsiteX14" fmla="*/ 235724 w 1113859"/>
                <a:gd name="connsiteY14" fmla="*/ 834098 h 89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3859" h="891086">
                  <a:moveTo>
                    <a:pt x="235724" y="834098"/>
                  </a:moveTo>
                  <a:lnTo>
                    <a:pt x="437773" y="665724"/>
                  </a:lnTo>
                  <a:lnTo>
                    <a:pt x="808195" y="406687"/>
                  </a:lnTo>
                  <a:lnTo>
                    <a:pt x="1010244" y="321205"/>
                  </a:lnTo>
                  <a:lnTo>
                    <a:pt x="1113859" y="124337"/>
                  </a:lnTo>
                  <a:lnTo>
                    <a:pt x="1005063" y="72530"/>
                  </a:lnTo>
                  <a:lnTo>
                    <a:pt x="652773" y="0"/>
                  </a:lnTo>
                  <a:lnTo>
                    <a:pt x="512893" y="36265"/>
                  </a:lnTo>
                  <a:lnTo>
                    <a:pt x="248676" y="176145"/>
                  </a:lnTo>
                  <a:lnTo>
                    <a:pt x="41446" y="525844"/>
                  </a:lnTo>
                  <a:lnTo>
                    <a:pt x="0" y="606146"/>
                  </a:lnTo>
                  <a:cubicBezTo>
                    <a:pt x="864" y="651046"/>
                    <a:pt x="1727" y="695945"/>
                    <a:pt x="2591" y="740845"/>
                  </a:cubicBezTo>
                  <a:lnTo>
                    <a:pt x="36266" y="888496"/>
                  </a:lnTo>
                  <a:lnTo>
                    <a:pt x="147651" y="891086"/>
                  </a:lnTo>
                  <a:lnTo>
                    <a:pt x="235724" y="8340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26" name="TextBox 25">
            <a:extLst>
              <a:ext uri="{FF2B5EF4-FFF2-40B4-BE49-F238E27FC236}">
                <a16:creationId xmlns:a16="http://schemas.microsoft.com/office/drawing/2014/main" id="{D90403E8-7C2A-4A97-8154-1D5540BECD36}"/>
              </a:ext>
            </a:extLst>
          </p:cNvPr>
          <p:cNvSpPr txBox="1"/>
          <p:nvPr/>
        </p:nvSpPr>
        <p:spPr>
          <a:xfrm>
            <a:off x="1816686" y="1371359"/>
            <a:ext cx="714973" cy="431364"/>
          </a:xfrm>
          <a:prstGeom prst="rect">
            <a:avLst/>
          </a:prstGeom>
          <a:noFill/>
        </p:spPr>
        <p:txBody>
          <a:bodyPr wrap="square" lIns="0" rIns="0" rtlCol="0">
            <a:noAutofit/>
          </a:bodyPr>
          <a:lstStyle/>
          <a:p>
            <a:pPr algn="ctr">
              <a:lnSpc>
                <a:spcPts val="1125"/>
              </a:lnSpc>
            </a:pPr>
            <a:r>
              <a:rPr lang="en-US" sz="1275" b="1"/>
              <a:t>Harbor </a:t>
            </a:r>
          </a:p>
          <a:p>
            <a:pPr algn="ctr">
              <a:lnSpc>
                <a:spcPts val="1125"/>
              </a:lnSpc>
            </a:pPr>
            <a:r>
              <a:rPr lang="en-US" sz="1275" b="1"/>
              <a:t>Island</a:t>
            </a:r>
          </a:p>
        </p:txBody>
      </p:sp>
      <p:sp>
        <p:nvSpPr>
          <p:cNvPr id="2" name="TextBox 1">
            <a:extLst>
              <a:ext uri="{FF2B5EF4-FFF2-40B4-BE49-F238E27FC236}">
                <a16:creationId xmlns:a16="http://schemas.microsoft.com/office/drawing/2014/main" id="{329A6C7F-8160-4C1E-8721-5B52B48C8D42}"/>
              </a:ext>
            </a:extLst>
          </p:cNvPr>
          <p:cNvSpPr txBox="1"/>
          <p:nvPr/>
        </p:nvSpPr>
        <p:spPr>
          <a:xfrm>
            <a:off x="1237100" y="2308954"/>
            <a:ext cx="812846" cy="450521"/>
          </a:xfrm>
          <a:prstGeom prst="rect">
            <a:avLst/>
          </a:prstGeom>
          <a:noFill/>
        </p:spPr>
        <p:txBody>
          <a:bodyPr wrap="square" lIns="0" rIns="0" rtlCol="0">
            <a:noAutofit/>
          </a:bodyPr>
          <a:lstStyle/>
          <a:p>
            <a:pPr algn="ctr">
              <a:lnSpc>
                <a:spcPts val="1125"/>
              </a:lnSpc>
            </a:pPr>
            <a:r>
              <a:rPr lang="en-US" sz="1275" b="1"/>
              <a:t>Shelter </a:t>
            </a:r>
          </a:p>
          <a:p>
            <a:pPr algn="ctr">
              <a:lnSpc>
                <a:spcPts val="1125"/>
              </a:lnSpc>
            </a:pPr>
            <a:r>
              <a:rPr lang="en-US" sz="1275" b="1"/>
              <a:t>Island</a:t>
            </a:r>
          </a:p>
        </p:txBody>
      </p:sp>
      <p:sp>
        <p:nvSpPr>
          <p:cNvPr id="40" name="TextBox 39">
            <a:extLst>
              <a:ext uri="{FF2B5EF4-FFF2-40B4-BE49-F238E27FC236}">
                <a16:creationId xmlns:a16="http://schemas.microsoft.com/office/drawing/2014/main" id="{2F4F1B39-DF98-44D8-BE0C-C3395D4BFD91}"/>
              </a:ext>
            </a:extLst>
          </p:cNvPr>
          <p:cNvSpPr txBox="1"/>
          <p:nvPr/>
        </p:nvSpPr>
        <p:spPr>
          <a:xfrm>
            <a:off x="3636426" y="3288713"/>
            <a:ext cx="2368955" cy="596835"/>
          </a:xfrm>
          <a:prstGeom prst="rect">
            <a:avLst/>
          </a:prstGeom>
          <a:noFill/>
        </p:spPr>
        <p:txBody>
          <a:bodyPr wrap="square" lIns="0" rIns="0" rtlCol="0">
            <a:noAutofit/>
          </a:bodyPr>
          <a:lstStyle/>
          <a:p>
            <a:pPr>
              <a:lnSpc>
                <a:spcPct val="150000"/>
              </a:lnSpc>
              <a:tabLst>
                <a:tab pos="254794" algn="l"/>
              </a:tabLst>
            </a:pPr>
            <a:r>
              <a:rPr lang="en-US" sz="1275" b="1" err="1"/>
              <a:t>Baywide</a:t>
            </a:r>
            <a:endParaRPr lang="en-US" sz="1275" b="1"/>
          </a:p>
          <a:p>
            <a:pPr>
              <a:lnSpc>
                <a:spcPct val="150000"/>
              </a:lnSpc>
              <a:tabLst>
                <a:tab pos="254794" algn="l"/>
              </a:tabLst>
            </a:pPr>
            <a:r>
              <a:rPr lang="en-US" sz="1275" b="1"/>
              <a:t>Multiple Planning Districts</a:t>
            </a:r>
          </a:p>
          <a:p>
            <a:pPr>
              <a:lnSpc>
                <a:spcPct val="150000"/>
              </a:lnSpc>
              <a:tabLst>
                <a:tab pos="254794" algn="l"/>
              </a:tabLst>
            </a:pPr>
            <a:r>
              <a:rPr lang="en-US" sz="1275" b="1"/>
              <a:t>Other (not location-specific)</a:t>
            </a:r>
          </a:p>
        </p:txBody>
      </p:sp>
      <p:grpSp>
        <p:nvGrpSpPr>
          <p:cNvPr id="6" name="Group 5">
            <a:extLst>
              <a:ext uri="{FF2B5EF4-FFF2-40B4-BE49-F238E27FC236}">
                <a16:creationId xmlns:a16="http://schemas.microsoft.com/office/drawing/2014/main" id="{12476E4E-794B-48B4-9B8C-397CFDEA51A4}"/>
              </a:ext>
            </a:extLst>
          </p:cNvPr>
          <p:cNvGrpSpPr/>
          <p:nvPr/>
        </p:nvGrpSpPr>
        <p:grpSpPr>
          <a:xfrm>
            <a:off x="0" y="-11906"/>
            <a:ext cx="9144001" cy="5155407"/>
            <a:chOff x="0" y="-15875"/>
            <a:chExt cx="12192001" cy="6873876"/>
          </a:xfrm>
        </p:grpSpPr>
        <p:sp>
          <p:nvSpPr>
            <p:cNvPr id="46" name="Freeform: Shape 28">
              <a:extLst>
                <a:ext uri="{FF2B5EF4-FFF2-40B4-BE49-F238E27FC236}">
                  <a16:creationId xmlns:a16="http://schemas.microsoft.com/office/drawing/2014/main" id="{C49E5C0D-AFAD-4EF1-AF34-382E448E5728}"/>
                </a:ext>
              </a:extLst>
            </p:cNvPr>
            <p:cNvSpPr>
              <a:spLocks/>
            </p:cNvSpPr>
            <p:nvPr/>
          </p:nvSpPr>
          <p:spPr bwMode="auto">
            <a:xfrm>
              <a:off x="0" y="5883276"/>
              <a:ext cx="2878139" cy="974725"/>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7" name="Freeform 9">
              <a:extLst>
                <a:ext uri="{FF2B5EF4-FFF2-40B4-BE49-F238E27FC236}">
                  <a16:creationId xmlns:a16="http://schemas.microsoft.com/office/drawing/2014/main" id="{8F785321-0E1A-46BB-8D13-364E25FDD666}"/>
                </a:ext>
              </a:extLst>
            </p:cNvPr>
            <p:cNvSpPr>
              <a:spLocks/>
            </p:cNvSpPr>
            <p:nvPr/>
          </p:nvSpPr>
          <p:spPr bwMode="auto">
            <a:xfrm>
              <a:off x="7799389" y="-15875"/>
              <a:ext cx="4392612" cy="873125"/>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8" name="Freeform 9">
              <a:extLst>
                <a:ext uri="{FF2B5EF4-FFF2-40B4-BE49-F238E27FC236}">
                  <a16:creationId xmlns:a16="http://schemas.microsoft.com/office/drawing/2014/main" id="{410BA52E-4935-43E6-97B9-F18A9DAB728B}"/>
                </a:ext>
              </a:extLst>
            </p:cNvPr>
            <p:cNvSpPr>
              <a:spLocks/>
            </p:cNvSpPr>
            <p:nvPr/>
          </p:nvSpPr>
          <p:spPr bwMode="auto">
            <a:xfrm>
              <a:off x="8462964" y="-15875"/>
              <a:ext cx="3729037" cy="741363"/>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49" name="Picture 19">
              <a:extLst>
                <a:ext uri="{FF2B5EF4-FFF2-40B4-BE49-F238E27FC236}">
                  <a16:creationId xmlns:a16="http://schemas.microsoft.com/office/drawing/2014/main" id="{18847B57-D5AD-4486-985C-407F8B3FFF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45813" y="150814"/>
              <a:ext cx="969963" cy="3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Slide Number Placeholder 5">
              <a:extLst>
                <a:ext uri="{FF2B5EF4-FFF2-40B4-BE49-F238E27FC236}">
                  <a16:creationId xmlns:a16="http://schemas.microsoft.com/office/drawing/2014/main" id="{DC39DA5F-CE2E-4A07-B998-3C57D827A249}"/>
                </a:ext>
              </a:extLst>
            </p:cNvPr>
            <p:cNvSpPr txBox="1">
              <a:spLocks/>
            </p:cNvSpPr>
            <p:nvPr/>
          </p:nvSpPr>
          <p:spPr>
            <a:xfrm>
              <a:off x="304801" y="6415088"/>
              <a:ext cx="571500" cy="334963"/>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A8BFB8EA-2839-46AD-B5C3-5E740042FD24}" type="slidenum">
                <a:rPr lang="en-US" sz="900" b="1"/>
                <a:pPr algn="l" fontAlgn="auto">
                  <a:spcBef>
                    <a:spcPts val="0"/>
                  </a:spcBef>
                  <a:spcAft>
                    <a:spcPts val="0"/>
                  </a:spcAft>
                  <a:defRPr/>
                </a:pPr>
                <a:t>25</a:t>
              </a:fld>
              <a:endParaRPr lang="en-US" sz="900" b="1"/>
            </a:p>
          </p:txBody>
        </p:sp>
        <p:sp>
          <p:nvSpPr>
            <p:cNvPr id="51" name="Rectangle 50">
              <a:extLst>
                <a:ext uri="{FF2B5EF4-FFF2-40B4-BE49-F238E27FC236}">
                  <a16:creationId xmlns:a16="http://schemas.microsoft.com/office/drawing/2014/main" id="{51C2D221-0EBB-451E-9B12-CF5B82947268}"/>
                </a:ext>
              </a:extLst>
            </p:cNvPr>
            <p:cNvSpPr/>
            <p:nvPr/>
          </p:nvSpPr>
          <p:spPr>
            <a:xfrm>
              <a:off x="11256963" y="390526"/>
              <a:ext cx="760412" cy="1031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56" name="TextBox 55">
            <a:extLst>
              <a:ext uri="{FF2B5EF4-FFF2-40B4-BE49-F238E27FC236}">
                <a16:creationId xmlns:a16="http://schemas.microsoft.com/office/drawing/2014/main" id="{0686011B-E969-44CB-9639-A16E702845FD}"/>
              </a:ext>
            </a:extLst>
          </p:cNvPr>
          <p:cNvSpPr txBox="1"/>
          <p:nvPr/>
        </p:nvSpPr>
        <p:spPr>
          <a:xfrm>
            <a:off x="2557058" y="1404848"/>
            <a:ext cx="1240166" cy="242669"/>
          </a:xfrm>
          <a:prstGeom prst="rect">
            <a:avLst/>
          </a:prstGeom>
          <a:noFill/>
        </p:spPr>
        <p:txBody>
          <a:bodyPr wrap="square" lIns="0" rIns="0" rtlCol="0">
            <a:noAutofit/>
          </a:bodyPr>
          <a:lstStyle/>
          <a:p>
            <a:pPr algn="ctr">
              <a:lnSpc>
                <a:spcPts val="1050"/>
              </a:lnSpc>
            </a:pPr>
            <a:r>
              <a:rPr lang="en-US" sz="1275" b="1"/>
              <a:t>Embarcadero</a:t>
            </a:r>
          </a:p>
        </p:txBody>
      </p:sp>
      <p:sp>
        <p:nvSpPr>
          <p:cNvPr id="9" name="Oval 8">
            <a:extLst>
              <a:ext uri="{FF2B5EF4-FFF2-40B4-BE49-F238E27FC236}">
                <a16:creationId xmlns:a16="http://schemas.microsoft.com/office/drawing/2014/main" id="{F42F653D-7342-4B50-92E8-753D400E4DC3}"/>
              </a:ext>
            </a:extLst>
          </p:cNvPr>
          <p:cNvSpPr/>
          <p:nvPr/>
        </p:nvSpPr>
        <p:spPr>
          <a:xfrm>
            <a:off x="1333449" y="1685321"/>
            <a:ext cx="613416" cy="613416"/>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325" b="1">
                <a:solidFill>
                  <a:schemeClr val="bg1"/>
                </a:solidFill>
                <a:effectLst>
                  <a:outerShdw blurRad="38100" dist="38100" dir="2700000" algn="tl">
                    <a:srgbClr val="000000">
                      <a:alpha val="43137"/>
                    </a:srgbClr>
                  </a:outerShdw>
                </a:effectLst>
              </a:rPr>
              <a:t>188</a:t>
            </a:r>
          </a:p>
        </p:txBody>
      </p:sp>
      <p:sp>
        <p:nvSpPr>
          <p:cNvPr id="59" name="Oval 58">
            <a:extLst>
              <a:ext uri="{FF2B5EF4-FFF2-40B4-BE49-F238E27FC236}">
                <a16:creationId xmlns:a16="http://schemas.microsoft.com/office/drawing/2014/main" id="{FF218E64-4013-4A15-8EFC-2145A47F37FB}"/>
              </a:ext>
            </a:extLst>
          </p:cNvPr>
          <p:cNvSpPr/>
          <p:nvPr/>
        </p:nvSpPr>
        <p:spPr>
          <a:xfrm>
            <a:off x="2087510" y="1198799"/>
            <a:ext cx="175650" cy="170712"/>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bg1"/>
                </a:solidFill>
                <a:effectLst>
                  <a:outerShdw blurRad="38100" dist="38100" dir="2700000" algn="tl">
                    <a:srgbClr val="000000">
                      <a:alpha val="43137"/>
                    </a:srgbClr>
                  </a:outerShdw>
                </a:effectLst>
              </a:rPr>
              <a:t>1</a:t>
            </a:r>
          </a:p>
        </p:txBody>
      </p:sp>
      <p:sp>
        <p:nvSpPr>
          <p:cNvPr id="61" name="Oval 60">
            <a:extLst>
              <a:ext uri="{FF2B5EF4-FFF2-40B4-BE49-F238E27FC236}">
                <a16:creationId xmlns:a16="http://schemas.microsoft.com/office/drawing/2014/main" id="{10180F53-1F04-4644-B52D-CE48AD408BD3}"/>
              </a:ext>
            </a:extLst>
          </p:cNvPr>
          <p:cNvSpPr/>
          <p:nvPr/>
        </p:nvSpPr>
        <p:spPr>
          <a:xfrm>
            <a:off x="2995409" y="990125"/>
            <a:ext cx="388287" cy="388287"/>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a:solidFill>
                  <a:schemeClr val="bg1"/>
                </a:solidFill>
                <a:effectLst>
                  <a:outerShdw blurRad="38100" dist="38100" dir="2700000" algn="tl">
                    <a:srgbClr val="000000">
                      <a:alpha val="43137"/>
                    </a:srgbClr>
                  </a:outerShdw>
                </a:effectLst>
              </a:rPr>
              <a:t>91</a:t>
            </a:r>
          </a:p>
        </p:txBody>
      </p:sp>
      <p:sp>
        <p:nvSpPr>
          <p:cNvPr id="62" name="TextBox 61">
            <a:extLst>
              <a:ext uri="{FF2B5EF4-FFF2-40B4-BE49-F238E27FC236}">
                <a16:creationId xmlns:a16="http://schemas.microsoft.com/office/drawing/2014/main" id="{B6F0C09A-4189-4A58-8955-DDAABE63C2B5}"/>
              </a:ext>
            </a:extLst>
          </p:cNvPr>
          <p:cNvSpPr txBox="1"/>
          <p:nvPr/>
        </p:nvSpPr>
        <p:spPr>
          <a:xfrm>
            <a:off x="3694585" y="1274942"/>
            <a:ext cx="1240166" cy="242669"/>
          </a:xfrm>
          <a:prstGeom prst="rect">
            <a:avLst/>
          </a:prstGeom>
          <a:noFill/>
        </p:spPr>
        <p:txBody>
          <a:bodyPr wrap="square" lIns="0" rIns="0" rtlCol="0">
            <a:noAutofit/>
          </a:bodyPr>
          <a:lstStyle/>
          <a:p>
            <a:pPr algn="ctr">
              <a:lnSpc>
                <a:spcPts val="1050"/>
              </a:lnSpc>
            </a:pPr>
            <a:r>
              <a:rPr lang="en-US" sz="1275" b="1"/>
              <a:t>Working Waterfront</a:t>
            </a:r>
          </a:p>
        </p:txBody>
      </p:sp>
      <p:sp>
        <p:nvSpPr>
          <p:cNvPr id="64" name="TextBox 63">
            <a:extLst>
              <a:ext uri="{FF2B5EF4-FFF2-40B4-BE49-F238E27FC236}">
                <a16:creationId xmlns:a16="http://schemas.microsoft.com/office/drawing/2014/main" id="{A9C633BF-8658-4C1F-958B-D6400443383A}"/>
              </a:ext>
            </a:extLst>
          </p:cNvPr>
          <p:cNvSpPr txBox="1"/>
          <p:nvPr/>
        </p:nvSpPr>
        <p:spPr>
          <a:xfrm>
            <a:off x="3175199" y="1946989"/>
            <a:ext cx="1240166" cy="242669"/>
          </a:xfrm>
          <a:prstGeom prst="rect">
            <a:avLst/>
          </a:prstGeom>
          <a:noFill/>
        </p:spPr>
        <p:txBody>
          <a:bodyPr wrap="square" lIns="0" rIns="0" rtlCol="0">
            <a:noAutofit/>
          </a:bodyPr>
          <a:lstStyle/>
          <a:p>
            <a:pPr algn="ctr">
              <a:lnSpc>
                <a:spcPts val="1050"/>
              </a:lnSpc>
            </a:pPr>
            <a:r>
              <a:rPr lang="en-US" sz="1275" b="1"/>
              <a:t>Coronado Bayfront</a:t>
            </a:r>
          </a:p>
        </p:txBody>
      </p:sp>
      <p:sp>
        <p:nvSpPr>
          <p:cNvPr id="65" name="Oval 64">
            <a:extLst>
              <a:ext uri="{FF2B5EF4-FFF2-40B4-BE49-F238E27FC236}">
                <a16:creationId xmlns:a16="http://schemas.microsoft.com/office/drawing/2014/main" id="{2D23A9CE-0A1D-4EEB-B9D8-0A23269EC702}"/>
              </a:ext>
            </a:extLst>
          </p:cNvPr>
          <p:cNvSpPr/>
          <p:nvPr/>
        </p:nvSpPr>
        <p:spPr>
          <a:xfrm>
            <a:off x="3636426" y="1630540"/>
            <a:ext cx="321596" cy="321596"/>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75" b="1">
                <a:solidFill>
                  <a:schemeClr val="bg1"/>
                </a:solidFill>
                <a:effectLst>
                  <a:outerShdw blurRad="38100" dist="38100" dir="2700000" algn="tl">
                    <a:srgbClr val="000000">
                      <a:alpha val="43137"/>
                    </a:srgbClr>
                  </a:outerShdw>
                </a:effectLst>
              </a:rPr>
              <a:t>51</a:t>
            </a:r>
          </a:p>
        </p:txBody>
      </p:sp>
      <p:sp>
        <p:nvSpPr>
          <p:cNvPr id="10" name="&quot;Not Allowed&quot; Symbol 9">
            <a:extLst>
              <a:ext uri="{FF2B5EF4-FFF2-40B4-BE49-F238E27FC236}">
                <a16:creationId xmlns:a16="http://schemas.microsoft.com/office/drawing/2014/main" id="{8857120C-A4C3-4854-8E08-39AAAFC5EB99}"/>
              </a:ext>
            </a:extLst>
          </p:cNvPr>
          <p:cNvSpPr/>
          <p:nvPr/>
        </p:nvSpPr>
        <p:spPr>
          <a:xfrm>
            <a:off x="4240150" y="1101280"/>
            <a:ext cx="149037" cy="149036"/>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66" name="TextBox 65">
            <a:extLst>
              <a:ext uri="{FF2B5EF4-FFF2-40B4-BE49-F238E27FC236}">
                <a16:creationId xmlns:a16="http://schemas.microsoft.com/office/drawing/2014/main" id="{51DEC693-46F1-4357-BF15-B3210FA5148F}"/>
              </a:ext>
            </a:extLst>
          </p:cNvPr>
          <p:cNvSpPr txBox="1"/>
          <p:nvPr/>
        </p:nvSpPr>
        <p:spPr>
          <a:xfrm>
            <a:off x="5001356" y="1712212"/>
            <a:ext cx="1240166" cy="242669"/>
          </a:xfrm>
          <a:prstGeom prst="rect">
            <a:avLst/>
          </a:prstGeom>
          <a:noFill/>
        </p:spPr>
        <p:txBody>
          <a:bodyPr wrap="square" lIns="0" rIns="0" rtlCol="0">
            <a:noAutofit/>
          </a:bodyPr>
          <a:lstStyle/>
          <a:p>
            <a:pPr algn="ctr">
              <a:lnSpc>
                <a:spcPts val="1050"/>
              </a:lnSpc>
            </a:pPr>
            <a:r>
              <a:rPr lang="en-US" sz="1275" b="1"/>
              <a:t>National City Bayfront</a:t>
            </a:r>
          </a:p>
        </p:txBody>
      </p:sp>
      <p:sp>
        <p:nvSpPr>
          <p:cNvPr id="67" name="&quot;Not Allowed&quot; Symbol 66">
            <a:extLst>
              <a:ext uri="{FF2B5EF4-FFF2-40B4-BE49-F238E27FC236}">
                <a16:creationId xmlns:a16="http://schemas.microsoft.com/office/drawing/2014/main" id="{504CB478-EEA5-437C-B824-ACED9A365B97}"/>
              </a:ext>
            </a:extLst>
          </p:cNvPr>
          <p:cNvSpPr/>
          <p:nvPr/>
        </p:nvSpPr>
        <p:spPr>
          <a:xfrm>
            <a:off x="5546921" y="1538550"/>
            <a:ext cx="149037" cy="149036"/>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68" name="TextBox 67">
            <a:extLst>
              <a:ext uri="{FF2B5EF4-FFF2-40B4-BE49-F238E27FC236}">
                <a16:creationId xmlns:a16="http://schemas.microsoft.com/office/drawing/2014/main" id="{91356868-95E9-44DB-AFBA-14AAF1ACAC9F}"/>
              </a:ext>
            </a:extLst>
          </p:cNvPr>
          <p:cNvSpPr txBox="1"/>
          <p:nvPr/>
        </p:nvSpPr>
        <p:spPr>
          <a:xfrm>
            <a:off x="6215885" y="2355440"/>
            <a:ext cx="1240166" cy="242669"/>
          </a:xfrm>
          <a:prstGeom prst="rect">
            <a:avLst/>
          </a:prstGeom>
          <a:noFill/>
        </p:spPr>
        <p:txBody>
          <a:bodyPr wrap="square" lIns="0" rIns="0" rtlCol="0">
            <a:noAutofit/>
          </a:bodyPr>
          <a:lstStyle/>
          <a:p>
            <a:pPr algn="ctr">
              <a:lnSpc>
                <a:spcPts val="1050"/>
              </a:lnSpc>
            </a:pPr>
            <a:r>
              <a:rPr lang="en-US" sz="1275" b="1"/>
              <a:t>Chula Vista Bayfront</a:t>
            </a:r>
          </a:p>
        </p:txBody>
      </p:sp>
      <p:sp>
        <p:nvSpPr>
          <p:cNvPr id="69" name="&quot;Not Allowed&quot; Symbol 68">
            <a:extLst>
              <a:ext uri="{FF2B5EF4-FFF2-40B4-BE49-F238E27FC236}">
                <a16:creationId xmlns:a16="http://schemas.microsoft.com/office/drawing/2014/main" id="{37B25EEE-579F-4A78-A668-F95C5DDF4885}"/>
              </a:ext>
            </a:extLst>
          </p:cNvPr>
          <p:cNvSpPr/>
          <p:nvPr/>
        </p:nvSpPr>
        <p:spPr>
          <a:xfrm>
            <a:off x="6761450" y="2181778"/>
            <a:ext cx="149037" cy="149036"/>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0" name="TextBox 69">
            <a:extLst>
              <a:ext uri="{FF2B5EF4-FFF2-40B4-BE49-F238E27FC236}">
                <a16:creationId xmlns:a16="http://schemas.microsoft.com/office/drawing/2014/main" id="{13D048F7-B559-412E-92F2-AEA47BA822B0}"/>
              </a:ext>
            </a:extLst>
          </p:cNvPr>
          <p:cNvSpPr txBox="1"/>
          <p:nvPr/>
        </p:nvSpPr>
        <p:spPr>
          <a:xfrm>
            <a:off x="5670321" y="3048243"/>
            <a:ext cx="1240166" cy="242669"/>
          </a:xfrm>
          <a:prstGeom prst="rect">
            <a:avLst/>
          </a:prstGeom>
          <a:noFill/>
        </p:spPr>
        <p:txBody>
          <a:bodyPr wrap="square" lIns="0" rIns="0" rtlCol="0">
            <a:noAutofit/>
          </a:bodyPr>
          <a:lstStyle/>
          <a:p>
            <a:pPr algn="ctr">
              <a:lnSpc>
                <a:spcPts val="1050"/>
              </a:lnSpc>
            </a:pPr>
            <a:r>
              <a:rPr lang="en-US" sz="1275" b="1"/>
              <a:t>Silver Strand</a:t>
            </a:r>
          </a:p>
        </p:txBody>
      </p:sp>
      <p:sp>
        <p:nvSpPr>
          <p:cNvPr id="71" name="Oval 70">
            <a:extLst>
              <a:ext uri="{FF2B5EF4-FFF2-40B4-BE49-F238E27FC236}">
                <a16:creationId xmlns:a16="http://schemas.microsoft.com/office/drawing/2014/main" id="{5C0A8B14-277A-4FFF-9411-1A96A3FC9EB7}"/>
              </a:ext>
            </a:extLst>
          </p:cNvPr>
          <p:cNvSpPr/>
          <p:nvPr/>
        </p:nvSpPr>
        <p:spPr>
          <a:xfrm>
            <a:off x="6157962" y="2762924"/>
            <a:ext cx="264883" cy="264883"/>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75" b="1">
                <a:solidFill>
                  <a:schemeClr val="bg1"/>
                </a:solidFill>
                <a:effectLst>
                  <a:outerShdw blurRad="38100" dist="38100" dir="2700000" algn="tl">
                    <a:srgbClr val="000000">
                      <a:alpha val="43137"/>
                    </a:srgbClr>
                  </a:outerShdw>
                </a:effectLst>
              </a:rPr>
              <a:t>17</a:t>
            </a:r>
          </a:p>
        </p:txBody>
      </p:sp>
      <p:sp>
        <p:nvSpPr>
          <p:cNvPr id="72" name="TextBox 71">
            <a:extLst>
              <a:ext uri="{FF2B5EF4-FFF2-40B4-BE49-F238E27FC236}">
                <a16:creationId xmlns:a16="http://schemas.microsoft.com/office/drawing/2014/main" id="{202E9176-C66C-42EF-97A5-0D9A35B06A48}"/>
              </a:ext>
            </a:extLst>
          </p:cNvPr>
          <p:cNvSpPr txBox="1"/>
          <p:nvPr/>
        </p:nvSpPr>
        <p:spPr>
          <a:xfrm>
            <a:off x="6921044" y="3164118"/>
            <a:ext cx="714973" cy="431364"/>
          </a:xfrm>
          <a:prstGeom prst="rect">
            <a:avLst/>
          </a:prstGeom>
          <a:noFill/>
        </p:spPr>
        <p:txBody>
          <a:bodyPr wrap="square" lIns="0" rIns="0" rtlCol="0">
            <a:noAutofit/>
          </a:bodyPr>
          <a:lstStyle/>
          <a:p>
            <a:pPr algn="ctr">
              <a:lnSpc>
                <a:spcPts val="1125"/>
              </a:lnSpc>
            </a:pPr>
            <a:r>
              <a:rPr lang="en-US" sz="1275" b="1"/>
              <a:t>South Bay</a:t>
            </a:r>
          </a:p>
        </p:txBody>
      </p:sp>
      <p:sp>
        <p:nvSpPr>
          <p:cNvPr id="73" name="Oval 72">
            <a:extLst>
              <a:ext uri="{FF2B5EF4-FFF2-40B4-BE49-F238E27FC236}">
                <a16:creationId xmlns:a16="http://schemas.microsoft.com/office/drawing/2014/main" id="{FE246D00-302F-4354-ACA9-5817FABE0E42}"/>
              </a:ext>
            </a:extLst>
          </p:cNvPr>
          <p:cNvSpPr/>
          <p:nvPr/>
        </p:nvSpPr>
        <p:spPr>
          <a:xfrm>
            <a:off x="7191869" y="2991558"/>
            <a:ext cx="175650" cy="170712"/>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bg1"/>
                </a:solidFill>
                <a:effectLst>
                  <a:outerShdw blurRad="38100" dist="38100" dir="2700000" algn="tl">
                    <a:srgbClr val="000000">
                      <a:alpha val="43137"/>
                    </a:srgbClr>
                  </a:outerShdw>
                </a:effectLst>
              </a:rPr>
              <a:t>1</a:t>
            </a:r>
          </a:p>
        </p:txBody>
      </p:sp>
      <p:sp>
        <p:nvSpPr>
          <p:cNvPr id="74" name="TextBox 73">
            <a:extLst>
              <a:ext uri="{FF2B5EF4-FFF2-40B4-BE49-F238E27FC236}">
                <a16:creationId xmlns:a16="http://schemas.microsoft.com/office/drawing/2014/main" id="{D35BC77D-E030-4099-A6EF-9084BFDD15F9}"/>
              </a:ext>
            </a:extLst>
          </p:cNvPr>
          <p:cNvSpPr txBox="1"/>
          <p:nvPr/>
        </p:nvSpPr>
        <p:spPr>
          <a:xfrm>
            <a:off x="6870776" y="4263095"/>
            <a:ext cx="1170550" cy="431364"/>
          </a:xfrm>
          <a:prstGeom prst="rect">
            <a:avLst/>
          </a:prstGeom>
          <a:noFill/>
        </p:spPr>
        <p:txBody>
          <a:bodyPr wrap="square" lIns="0" rIns="0" rtlCol="0">
            <a:noAutofit/>
          </a:bodyPr>
          <a:lstStyle/>
          <a:p>
            <a:pPr algn="ctr">
              <a:lnSpc>
                <a:spcPts val="1125"/>
              </a:lnSpc>
            </a:pPr>
            <a:r>
              <a:rPr lang="en-US" sz="1275" b="1"/>
              <a:t>Imperial Beach Oceanfront</a:t>
            </a:r>
          </a:p>
        </p:txBody>
      </p:sp>
      <p:sp>
        <p:nvSpPr>
          <p:cNvPr id="75" name="Oval 74">
            <a:extLst>
              <a:ext uri="{FF2B5EF4-FFF2-40B4-BE49-F238E27FC236}">
                <a16:creationId xmlns:a16="http://schemas.microsoft.com/office/drawing/2014/main" id="{7C5F9FF0-89A9-44A0-8025-6E80BEB0DD0E}"/>
              </a:ext>
            </a:extLst>
          </p:cNvPr>
          <p:cNvSpPr/>
          <p:nvPr/>
        </p:nvSpPr>
        <p:spPr>
          <a:xfrm>
            <a:off x="7375029" y="4067772"/>
            <a:ext cx="175650" cy="170712"/>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bg1"/>
                </a:solidFill>
                <a:effectLst>
                  <a:outerShdw blurRad="38100" dist="38100" dir="2700000" algn="tl">
                    <a:srgbClr val="000000">
                      <a:alpha val="43137"/>
                    </a:srgbClr>
                  </a:outerShdw>
                </a:effectLst>
              </a:rPr>
              <a:t>1</a:t>
            </a:r>
          </a:p>
        </p:txBody>
      </p:sp>
      <p:sp>
        <p:nvSpPr>
          <p:cNvPr id="76" name="Oval 75">
            <a:extLst>
              <a:ext uri="{FF2B5EF4-FFF2-40B4-BE49-F238E27FC236}">
                <a16:creationId xmlns:a16="http://schemas.microsoft.com/office/drawing/2014/main" id="{26F4325E-C8B3-44E4-8724-E20F6C0EE39E}"/>
              </a:ext>
            </a:extLst>
          </p:cNvPr>
          <p:cNvSpPr/>
          <p:nvPr/>
        </p:nvSpPr>
        <p:spPr>
          <a:xfrm>
            <a:off x="3302114" y="3365348"/>
            <a:ext cx="226375" cy="220011"/>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solidFill>
                  <a:schemeClr val="bg1"/>
                </a:solidFill>
                <a:effectLst>
                  <a:outerShdw blurRad="38100" dist="38100" dir="2700000" algn="tl">
                    <a:srgbClr val="000000">
                      <a:alpha val="43137"/>
                    </a:srgbClr>
                  </a:outerShdw>
                </a:effectLst>
              </a:rPr>
              <a:t>7</a:t>
            </a:r>
          </a:p>
        </p:txBody>
      </p:sp>
      <p:sp>
        <p:nvSpPr>
          <p:cNvPr id="77" name="Oval 76">
            <a:extLst>
              <a:ext uri="{FF2B5EF4-FFF2-40B4-BE49-F238E27FC236}">
                <a16:creationId xmlns:a16="http://schemas.microsoft.com/office/drawing/2014/main" id="{DCF9AAC7-C4A1-45C9-9C3B-8D8D9E70C678}"/>
              </a:ext>
            </a:extLst>
          </p:cNvPr>
          <p:cNvSpPr/>
          <p:nvPr/>
        </p:nvSpPr>
        <p:spPr>
          <a:xfrm>
            <a:off x="3317870" y="3671702"/>
            <a:ext cx="199502" cy="193893"/>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bg1"/>
                </a:solidFill>
                <a:effectLst>
                  <a:outerShdw blurRad="38100" dist="38100" dir="2700000" algn="tl">
                    <a:srgbClr val="000000">
                      <a:alpha val="43137"/>
                    </a:srgbClr>
                  </a:outerShdw>
                </a:effectLst>
              </a:rPr>
              <a:t>3</a:t>
            </a:r>
          </a:p>
        </p:txBody>
      </p:sp>
      <p:sp>
        <p:nvSpPr>
          <p:cNvPr id="78" name="Oval 77">
            <a:extLst>
              <a:ext uri="{FF2B5EF4-FFF2-40B4-BE49-F238E27FC236}">
                <a16:creationId xmlns:a16="http://schemas.microsoft.com/office/drawing/2014/main" id="{F0B6DF3C-4C15-498D-BD64-BBE43FC0C391}"/>
              </a:ext>
            </a:extLst>
          </p:cNvPr>
          <p:cNvSpPr/>
          <p:nvPr/>
        </p:nvSpPr>
        <p:spPr>
          <a:xfrm>
            <a:off x="3290456" y="3941475"/>
            <a:ext cx="249688" cy="242669"/>
          </a:xfrm>
          <a:prstGeom prst="ellipse">
            <a:avLst/>
          </a:prstGeom>
          <a:solidFill>
            <a:srgbClr val="00629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solidFill>
                  <a:schemeClr val="bg1"/>
                </a:solidFill>
                <a:effectLst>
                  <a:outerShdw blurRad="38100" dist="38100" dir="2700000" algn="tl">
                    <a:srgbClr val="000000">
                      <a:alpha val="43137"/>
                    </a:srgbClr>
                  </a:outerShdw>
                </a:effectLst>
              </a:rPr>
              <a:t>8</a:t>
            </a:r>
          </a:p>
        </p:txBody>
      </p:sp>
      <p:sp>
        <p:nvSpPr>
          <p:cNvPr id="55" name="Subtitle 2">
            <a:extLst>
              <a:ext uri="{FF2B5EF4-FFF2-40B4-BE49-F238E27FC236}">
                <a16:creationId xmlns:a16="http://schemas.microsoft.com/office/drawing/2014/main" id="{258DFB06-A5B3-4ECA-BD08-BD6EFC317D0C}"/>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a:t>
            </a:r>
            <a:r>
              <a:rPr lang="en-US" altLang="en-US" sz="2400">
                <a:solidFill>
                  <a:srgbClr val="006298"/>
                </a:solidFill>
                <a:latin typeface="Arial" panose="020B0604020202020204" pitchFamily="34" charset="0"/>
                <a:cs typeface="Arial" panose="020B0604020202020204" pitchFamily="34" charset="0"/>
              </a:rPr>
              <a:t> – </a:t>
            </a:r>
            <a:r>
              <a:rPr lang="en-US" altLang="en-US" sz="2350" i="1">
                <a:solidFill>
                  <a:srgbClr val="00A884"/>
                </a:solidFill>
                <a:latin typeface="Arial" panose="020B0604020202020204" pitchFamily="34" charset="0"/>
                <a:cs typeface="Arial" panose="020B0604020202020204" pitchFamily="34" charset="0"/>
              </a:rPr>
              <a:t>Individuals &amp; Resident Groups</a:t>
            </a:r>
            <a:endParaRPr lang="en-US" altLang="en-US" sz="235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57" name="Straight Connector 56">
            <a:extLst>
              <a:ext uri="{FF2B5EF4-FFF2-40B4-BE49-F238E27FC236}">
                <a16:creationId xmlns:a16="http://schemas.microsoft.com/office/drawing/2014/main" id="{1C768CED-A12A-4AEA-B00B-0E5C64BBDC53}"/>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58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F7E3E-3F8F-45F3-BA6D-90429273EB00}"/>
              </a:ext>
            </a:extLst>
          </p:cNvPr>
          <p:cNvSpPr txBox="1"/>
          <p:nvPr/>
        </p:nvSpPr>
        <p:spPr>
          <a:xfrm>
            <a:off x="1172446" y="1140699"/>
            <a:ext cx="6650517"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600">
                <a:latin typeface="+mn-lt"/>
              </a:rPr>
              <a:t>368 comment letters received from individuals and resident groups</a:t>
            </a:r>
          </a:p>
          <a:p>
            <a:endParaRPr lang="en-US" sz="1600">
              <a:latin typeface="+mn-lt"/>
            </a:endParaRPr>
          </a:p>
          <a:p>
            <a:pPr marL="257175" indent="-257175">
              <a:spcAft>
                <a:spcPts val="600"/>
              </a:spcAft>
              <a:buFont typeface="Arial" panose="020B0604020202020204" pitchFamily="34" charset="0"/>
              <a:buChar char="•"/>
            </a:pPr>
            <a:r>
              <a:rPr lang="en-US" sz="1600">
                <a:latin typeface="+mn-lt"/>
              </a:rPr>
              <a:t>Comments focused on Planning Districts or Subdistricts from an individual or resident group perspective. Examples of topics raised:</a:t>
            </a:r>
          </a:p>
          <a:p>
            <a:pPr marL="714375" lvl="1" indent="-257175">
              <a:spcAft>
                <a:spcPts val="600"/>
              </a:spcAft>
              <a:buFont typeface="Arial" panose="020B0604020202020204" pitchFamily="34" charset="0"/>
              <a:buChar char="•"/>
            </a:pPr>
            <a:r>
              <a:rPr lang="en-US" sz="1400">
                <a:latin typeface="+mn-lt"/>
              </a:rPr>
              <a:t>La Playa Trail in Shelter Island Planning District</a:t>
            </a:r>
          </a:p>
          <a:p>
            <a:pPr marL="714375" lvl="1" indent="-257175">
              <a:spcAft>
                <a:spcPts val="600"/>
              </a:spcAft>
              <a:buFont typeface="Arial" panose="020B0604020202020204" pitchFamily="34" charset="0"/>
              <a:buChar char="•"/>
            </a:pPr>
            <a:r>
              <a:rPr lang="en-US" sz="1400">
                <a:latin typeface="+mn-lt"/>
              </a:rPr>
              <a:t>Shelter Island Boat Launch in Shelter Island Planning District</a:t>
            </a:r>
          </a:p>
          <a:p>
            <a:pPr marL="714375" lvl="1" indent="-257175">
              <a:spcAft>
                <a:spcPts val="600"/>
              </a:spcAft>
              <a:buFont typeface="Arial" panose="020B0604020202020204" pitchFamily="34" charset="0"/>
              <a:buChar char="•"/>
            </a:pPr>
            <a:r>
              <a:rPr lang="en-US" sz="1400">
                <a:latin typeface="+mn-lt"/>
              </a:rPr>
              <a:t>Promenades at the yacht clubs in Shelter Island Planning District</a:t>
            </a:r>
          </a:p>
          <a:p>
            <a:pPr marL="714375" lvl="1" indent="-257175">
              <a:spcAft>
                <a:spcPts val="600"/>
              </a:spcAft>
              <a:buFont typeface="Arial" panose="020B0604020202020204" pitchFamily="34" charset="0"/>
              <a:buChar char="•"/>
            </a:pPr>
            <a:r>
              <a:rPr lang="en-US" sz="1400">
                <a:latin typeface="+mn-lt"/>
              </a:rPr>
              <a:t>Development intensity in the North Embarcadero Subdistrict</a:t>
            </a:r>
          </a:p>
          <a:p>
            <a:pPr marL="714375" lvl="1" indent="-257175">
              <a:spcAft>
                <a:spcPts val="600"/>
              </a:spcAft>
              <a:buFont typeface="Arial" panose="020B0604020202020204" pitchFamily="34" charset="0"/>
              <a:buChar char="•"/>
            </a:pPr>
            <a:r>
              <a:rPr lang="en-US" sz="1400">
                <a:latin typeface="+mn-lt"/>
              </a:rPr>
              <a:t>Commercial Recreational v. Recreation Open Space in Grand Caribe Isle</a:t>
            </a:r>
          </a:p>
          <a:p>
            <a:pPr marL="714375" lvl="1" indent="-257175">
              <a:spcAft>
                <a:spcPts val="600"/>
              </a:spcAft>
              <a:buFont typeface="Arial" panose="020B0604020202020204" pitchFamily="34" charset="0"/>
              <a:buChar char="•"/>
            </a:pPr>
            <a:r>
              <a:rPr lang="en-US" sz="1400">
                <a:latin typeface="+mn-lt"/>
              </a:rPr>
              <a:t>Ferry Landing in North Coronado Subdistrict</a:t>
            </a:r>
          </a:p>
        </p:txBody>
      </p:sp>
      <p:sp>
        <p:nvSpPr>
          <p:cNvPr id="6" name="Subtitle 2">
            <a:extLst>
              <a:ext uri="{FF2B5EF4-FFF2-40B4-BE49-F238E27FC236}">
                <a16:creationId xmlns:a16="http://schemas.microsoft.com/office/drawing/2014/main" id="{34259F9B-32C0-4CBC-8434-93FE8C5204D8}"/>
              </a:ext>
            </a:extLst>
          </p:cNvPr>
          <p:cNvSpPr txBox="1">
            <a:spLocks/>
          </p:cNvSpPr>
          <p:nvPr/>
        </p:nvSpPr>
        <p:spPr bwMode="auto">
          <a:xfrm>
            <a:off x="319086" y="325065"/>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Comments </a:t>
            </a:r>
            <a:r>
              <a:rPr lang="en-US" altLang="en-US" sz="2400">
                <a:solidFill>
                  <a:srgbClr val="006298"/>
                </a:solidFill>
                <a:latin typeface="Arial" panose="020B0604020202020204" pitchFamily="34" charset="0"/>
                <a:cs typeface="Arial" panose="020B0604020202020204" pitchFamily="34" charset="0"/>
              </a:rPr>
              <a:t>– </a:t>
            </a:r>
            <a:r>
              <a:rPr lang="en-US" altLang="en-US" sz="2350" i="1">
                <a:solidFill>
                  <a:srgbClr val="00A884"/>
                </a:solidFill>
                <a:latin typeface="Arial" panose="020B0604020202020204" pitchFamily="34" charset="0"/>
                <a:cs typeface="Arial" panose="020B0604020202020204" pitchFamily="34" charset="0"/>
              </a:rPr>
              <a:t>Individuals &amp; Resident Groups</a:t>
            </a:r>
            <a:endParaRPr lang="en-US" altLang="en-US" sz="235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817984"/>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2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Approach to Responding to Comments</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64455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F7E3E-3F8F-45F3-BA6D-90429273EB00}"/>
              </a:ext>
            </a:extLst>
          </p:cNvPr>
          <p:cNvSpPr txBox="1"/>
          <p:nvPr/>
        </p:nvSpPr>
        <p:spPr>
          <a:xfrm>
            <a:off x="1631107" y="1387112"/>
            <a:ext cx="7114132" cy="3533503"/>
          </a:xfrm>
          <a:prstGeom prst="rect">
            <a:avLst/>
          </a:prstGeom>
          <a:noFill/>
        </p:spPr>
        <p:txBody>
          <a:bodyPr wrap="square" lIns="0" rIns="0" rtlCol="0">
            <a:noAutofit/>
          </a:bodyPr>
          <a:lstStyle/>
          <a:p>
            <a:pPr marL="257175" indent="-257175">
              <a:lnSpc>
                <a:spcPct val="150000"/>
              </a:lnSpc>
              <a:buFont typeface="Arial" panose="020B0604020202020204" pitchFamily="34" charset="0"/>
              <a:buChar char="•"/>
            </a:pPr>
            <a:r>
              <a:rPr lang="en-US" altLang="en-US" sz="1800">
                <a:latin typeface="Arial" panose="020B0604020202020204" pitchFamily="34" charset="0"/>
                <a:cs typeface="Arial" panose="020B0604020202020204" pitchFamily="34" charset="0"/>
              </a:rPr>
              <a:t>National City Bayfront &amp; Chula Vista Bayfront Not Included </a:t>
            </a:r>
          </a:p>
          <a:p>
            <a:pPr marL="257175" indent="-257175">
              <a:lnSpc>
                <a:spcPct val="150000"/>
              </a:lnSpc>
              <a:buFont typeface="Arial" panose="020B0604020202020204" pitchFamily="34" charset="0"/>
              <a:buChar char="•"/>
            </a:pPr>
            <a:r>
              <a:rPr lang="en-US" altLang="en-US" sz="1800">
                <a:latin typeface="Arial" panose="020B0604020202020204" pitchFamily="34" charset="0"/>
                <a:cs typeface="Arial" panose="020B0604020202020204" pitchFamily="34" charset="0"/>
              </a:rPr>
              <a:t>Clarify Standards for Hotel Rooms &amp; Ancillary Facilities</a:t>
            </a:r>
          </a:p>
          <a:p>
            <a:pPr marL="257175" indent="-257175">
              <a:lnSpc>
                <a:spcPct val="150000"/>
              </a:lnSpc>
              <a:buFont typeface="Arial" panose="020B0604020202020204" pitchFamily="34" charset="0"/>
              <a:buChar char="•"/>
            </a:pPr>
            <a:r>
              <a:rPr lang="en-US" altLang="en-US" sz="1800">
                <a:latin typeface="Arial" panose="020B0604020202020204" pitchFamily="34" charset="0"/>
                <a:cs typeface="Arial" panose="020B0604020202020204" pitchFamily="34" charset="0"/>
              </a:rPr>
              <a:t>No Reductions to Parking for Shelter Island Boat Launch</a:t>
            </a:r>
          </a:p>
          <a:p>
            <a:pPr marL="257175" indent="-257175">
              <a:lnSpc>
                <a:spcPct val="150000"/>
              </a:lnSpc>
              <a:buFont typeface="Arial" panose="020B0604020202020204" pitchFamily="34" charset="0"/>
              <a:buChar char="•"/>
            </a:pPr>
            <a:r>
              <a:rPr lang="en-US" altLang="en-US" sz="1800">
                <a:latin typeface="Arial" panose="020B0604020202020204" pitchFamily="34" charset="0"/>
                <a:cs typeface="Arial" panose="020B0604020202020204" pitchFamily="34" charset="0"/>
              </a:rPr>
              <a:t>Not Paving the La Playa Trail</a:t>
            </a:r>
          </a:p>
          <a:p>
            <a:pPr marL="257175" indent="-257175">
              <a:lnSpc>
                <a:spcPct val="150000"/>
              </a:lnSpc>
              <a:buFont typeface="Arial" panose="020B0604020202020204" pitchFamily="34" charset="0"/>
              <a:buChar char="•"/>
            </a:pPr>
            <a:r>
              <a:rPr lang="en-US" altLang="en-US" sz="1800">
                <a:latin typeface="Arial" panose="020B0604020202020204" pitchFamily="34" charset="0"/>
                <a:cs typeface="Arial" panose="020B0604020202020204" pitchFamily="34" charset="0"/>
              </a:rPr>
              <a:t>No Multi-use Path Conflicts with Diagonal Parking on Shelter Island</a:t>
            </a:r>
          </a:p>
          <a:p>
            <a:pPr marL="257175" indent="-257175">
              <a:lnSpc>
                <a:spcPct val="150000"/>
              </a:lnSpc>
              <a:buFont typeface="Arial" panose="020B0604020202020204" pitchFamily="34" charset="0"/>
              <a:buChar char="•"/>
            </a:pPr>
            <a:r>
              <a:rPr lang="en-US" sz="1800">
                <a:latin typeface="Arial" panose="020B0604020202020204" pitchFamily="34" charset="0"/>
                <a:cs typeface="Arial" panose="020B0604020202020204" pitchFamily="34" charset="0"/>
              </a:rPr>
              <a:t>Administrative Clean-up for Omissions</a:t>
            </a:r>
            <a:endParaRPr lang="en-US" sz="1800"/>
          </a:p>
        </p:txBody>
      </p:sp>
      <p:sp>
        <p:nvSpPr>
          <p:cNvPr id="6" name="Subtitle 2">
            <a:extLst>
              <a:ext uri="{FF2B5EF4-FFF2-40B4-BE49-F238E27FC236}">
                <a16:creationId xmlns:a16="http://schemas.microsoft.com/office/drawing/2014/main" id="{34259F9B-32C0-4CBC-8434-93FE8C5204D8}"/>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Corrections &amp; Clarifications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4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45E2126-5471-41CF-AB8B-D7A2183BEB10}"/>
              </a:ext>
            </a:extLst>
          </p:cNvPr>
          <p:cNvGrpSpPr/>
          <p:nvPr/>
        </p:nvGrpSpPr>
        <p:grpSpPr>
          <a:xfrm>
            <a:off x="4472940" y="1158240"/>
            <a:ext cx="3654134" cy="3444486"/>
            <a:chOff x="3072942" y="619433"/>
            <a:chExt cx="6046116" cy="5619134"/>
          </a:xfrm>
        </p:grpSpPr>
        <p:pic>
          <p:nvPicPr>
            <p:cNvPr id="4" name="Picture 3">
              <a:extLst>
                <a:ext uri="{FF2B5EF4-FFF2-40B4-BE49-F238E27FC236}">
                  <a16:creationId xmlns:a16="http://schemas.microsoft.com/office/drawing/2014/main" id="{95AEC5F8-D347-4959-818C-5484DCEDB94F}"/>
                </a:ext>
              </a:extLst>
            </p:cNvPr>
            <p:cNvPicPr>
              <a:picLocks noChangeAspect="1"/>
            </p:cNvPicPr>
            <p:nvPr/>
          </p:nvPicPr>
          <p:blipFill rotWithShape="1">
            <a:blip r:embed="rId3"/>
            <a:srcRect l="47296" t="24761" r="27526" b="27075"/>
            <a:stretch/>
          </p:blipFill>
          <p:spPr>
            <a:xfrm rot="5400000">
              <a:off x="3286433" y="405942"/>
              <a:ext cx="5619134" cy="6046116"/>
            </a:xfrm>
            <a:prstGeom prst="rect">
              <a:avLst/>
            </a:prstGeom>
            <a:ln>
              <a:solidFill>
                <a:schemeClr val="tx1"/>
              </a:solidFill>
            </a:ln>
          </p:spPr>
        </p:pic>
        <p:sp>
          <p:nvSpPr>
            <p:cNvPr id="29" name="Freeform: Shape 28">
              <a:extLst>
                <a:ext uri="{FF2B5EF4-FFF2-40B4-BE49-F238E27FC236}">
                  <a16:creationId xmlns:a16="http://schemas.microsoft.com/office/drawing/2014/main" id="{8AD57E92-2A24-4BD1-8D24-C0A31337F57A}"/>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7" name="Straight Arrow Connector 6">
            <a:extLst>
              <a:ext uri="{FF2B5EF4-FFF2-40B4-BE49-F238E27FC236}">
                <a16:creationId xmlns:a16="http://schemas.microsoft.com/office/drawing/2014/main" id="{8E31D34D-1FF5-4A76-909A-A021AD27D834}"/>
              </a:ext>
            </a:extLst>
          </p:cNvPr>
          <p:cNvCxnSpPr>
            <a:cxnSpLocks/>
          </p:cNvCxnSpPr>
          <p:nvPr/>
        </p:nvCxnSpPr>
        <p:spPr>
          <a:xfrm flipH="1" flipV="1">
            <a:off x="6278020" y="3351661"/>
            <a:ext cx="570330" cy="277699"/>
          </a:xfrm>
          <a:prstGeom prst="straightConnector1">
            <a:avLst/>
          </a:prstGeom>
          <a:ln w="38100">
            <a:solidFill>
              <a:srgbClr val="005394"/>
            </a:solidFill>
            <a:prstDash val="sysDash"/>
            <a:headEnd w="lg" len="lg"/>
            <a:tailEnd type="triangle" w="lg" len="lg"/>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B01B5F-6D35-4233-AC1D-C4CEA6290B40}"/>
              </a:ext>
            </a:extLst>
          </p:cNvPr>
          <p:cNvSpPr txBox="1"/>
          <p:nvPr/>
        </p:nvSpPr>
        <p:spPr>
          <a:xfrm>
            <a:off x="6956815" y="3432750"/>
            <a:ext cx="1584177" cy="400110"/>
          </a:xfrm>
          <a:prstGeom prst="rect">
            <a:avLst/>
          </a:prstGeom>
          <a:solidFill>
            <a:schemeClr val="bg1"/>
          </a:solidFill>
          <a:ln w="28575">
            <a:solidFill>
              <a:srgbClr val="005394"/>
            </a:solidFill>
          </a:ln>
          <a:effectLst>
            <a:outerShdw blurRad="50800" dist="38100" dir="2700000" algn="tl" rotWithShape="0">
              <a:prstClr val="black">
                <a:alpha val="40000"/>
              </a:prstClr>
            </a:outerShdw>
          </a:effectLst>
        </p:spPr>
        <p:txBody>
          <a:bodyPr wrap="square" rtlCol="0">
            <a:spAutoFit/>
          </a:bodyPr>
          <a:lstStyle/>
          <a:p>
            <a:pPr algn="ctr"/>
            <a:r>
              <a:rPr lang="en-US" sz="1000" b="1">
                <a:latin typeface="Arial" panose="020B0604020202020204" pitchFamily="34" charset="0"/>
                <a:cs typeface="Arial" panose="020B0604020202020204" pitchFamily="34" charset="0"/>
              </a:rPr>
              <a:t>Waterside Promenade    to be removed</a:t>
            </a:r>
          </a:p>
        </p:txBody>
      </p:sp>
      <p:sp>
        <p:nvSpPr>
          <p:cNvPr id="10" name="TextBox 9">
            <a:extLst>
              <a:ext uri="{FF2B5EF4-FFF2-40B4-BE49-F238E27FC236}">
                <a16:creationId xmlns:a16="http://schemas.microsoft.com/office/drawing/2014/main" id="{CF237524-2322-4766-816C-2B8282D85234}"/>
              </a:ext>
            </a:extLst>
          </p:cNvPr>
          <p:cNvSpPr txBox="1"/>
          <p:nvPr/>
        </p:nvSpPr>
        <p:spPr>
          <a:xfrm>
            <a:off x="7343484" y="2688455"/>
            <a:ext cx="973518" cy="400110"/>
          </a:xfrm>
          <a:prstGeom prst="rect">
            <a:avLst/>
          </a:prstGeom>
          <a:solidFill>
            <a:schemeClr val="bg1"/>
          </a:solidFill>
          <a:ln w="28575">
            <a:solidFill>
              <a:srgbClr val="FFC000"/>
            </a:solidFill>
          </a:ln>
          <a:effectLst>
            <a:outerShdw blurRad="50800" dist="38100" dir="2700000" algn="tl" rotWithShape="0">
              <a:prstClr val="black">
                <a:alpha val="40000"/>
              </a:prstClr>
            </a:outerShdw>
          </a:effectLst>
        </p:spPr>
        <p:txBody>
          <a:bodyPr wrap="square" rtlCol="0">
            <a:spAutoFit/>
          </a:bodyPr>
          <a:lstStyle/>
          <a:p>
            <a:pPr algn="ctr"/>
            <a:r>
              <a:rPr lang="en-US" sz="1000" b="1">
                <a:latin typeface="Arial" panose="020B0604020202020204" pitchFamily="34" charset="0"/>
                <a:cs typeface="Arial" panose="020B0604020202020204" pitchFamily="34" charset="0"/>
              </a:rPr>
              <a:t>Move Scenic Vista Area</a:t>
            </a:r>
          </a:p>
        </p:txBody>
      </p:sp>
      <p:grpSp>
        <p:nvGrpSpPr>
          <p:cNvPr id="20" name="Group 19">
            <a:extLst>
              <a:ext uri="{FF2B5EF4-FFF2-40B4-BE49-F238E27FC236}">
                <a16:creationId xmlns:a16="http://schemas.microsoft.com/office/drawing/2014/main" id="{572E0CAF-DB7F-4377-83D7-9554D8B12A83}"/>
              </a:ext>
            </a:extLst>
          </p:cNvPr>
          <p:cNvGrpSpPr/>
          <p:nvPr/>
        </p:nvGrpSpPr>
        <p:grpSpPr>
          <a:xfrm>
            <a:off x="4630705" y="1379100"/>
            <a:ext cx="449044" cy="301864"/>
            <a:chOff x="6704587" y="6921905"/>
            <a:chExt cx="691048" cy="458018"/>
          </a:xfrm>
        </p:grpSpPr>
        <p:sp>
          <p:nvSpPr>
            <p:cNvPr id="21" name="Arrow: Right 20">
              <a:extLst>
                <a:ext uri="{FF2B5EF4-FFF2-40B4-BE49-F238E27FC236}">
                  <a16:creationId xmlns:a16="http://schemas.microsoft.com/office/drawing/2014/main" id="{F02738C6-3FBE-46FC-9D28-D7053B0479D3}"/>
                </a:ext>
              </a:extLst>
            </p:cNvPr>
            <p:cNvSpPr/>
            <p:nvPr/>
          </p:nvSpPr>
          <p:spPr>
            <a:xfrm rot="16200000">
              <a:off x="6886065" y="6805630"/>
              <a:ext cx="328092" cy="691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a:extLst>
                <a:ext uri="{FF2B5EF4-FFF2-40B4-BE49-F238E27FC236}">
                  <a16:creationId xmlns:a16="http://schemas.microsoft.com/office/drawing/2014/main" id="{66A7E944-5460-4CAC-B0EA-BD3407A9F209}"/>
                </a:ext>
              </a:extLst>
            </p:cNvPr>
            <p:cNvSpPr txBox="1"/>
            <p:nvPr/>
          </p:nvSpPr>
          <p:spPr>
            <a:xfrm>
              <a:off x="6790372" y="6921905"/>
              <a:ext cx="519477" cy="458018"/>
            </a:xfrm>
            <a:prstGeom prst="rect">
              <a:avLst/>
            </a:prstGeom>
            <a:noFill/>
          </p:spPr>
          <p:txBody>
            <a:bodyPr wrap="square" rtlCol="0">
              <a:spAutoFit/>
            </a:bodyPr>
            <a:lstStyle/>
            <a:p>
              <a:pPr algn="ctr"/>
              <a:r>
                <a:rPr lang="en-US" sz="1800">
                  <a:solidFill>
                    <a:schemeClr val="bg1"/>
                  </a:solidFill>
                  <a:latin typeface="Arial Black" panose="020B0A04020102020204" pitchFamily="34" charset="0"/>
                  <a:cs typeface="Arial" panose="020B0604020202020204" pitchFamily="34" charset="0"/>
                </a:rPr>
                <a:t>N</a:t>
              </a:r>
            </a:p>
          </p:txBody>
        </p:sp>
      </p:grpSp>
      <p:sp>
        <p:nvSpPr>
          <p:cNvPr id="27" name="Freeform: Shape 26">
            <a:extLst>
              <a:ext uri="{FF2B5EF4-FFF2-40B4-BE49-F238E27FC236}">
                <a16:creationId xmlns:a16="http://schemas.microsoft.com/office/drawing/2014/main" id="{18D388F9-658D-4806-8A17-999497FA3EFE}"/>
              </a:ext>
            </a:extLst>
          </p:cNvPr>
          <p:cNvSpPr/>
          <p:nvPr/>
        </p:nvSpPr>
        <p:spPr>
          <a:xfrm>
            <a:off x="5704732" y="2788312"/>
            <a:ext cx="1190550" cy="1037763"/>
          </a:xfrm>
          <a:custGeom>
            <a:avLst/>
            <a:gdLst>
              <a:gd name="connsiteX0" fmla="*/ 0 w 1969879"/>
              <a:gd name="connsiteY0" fmla="*/ 1692946 h 1692946"/>
              <a:gd name="connsiteX1" fmla="*/ 203781 w 1969879"/>
              <a:gd name="connsiteY1" fmla="*/ 1572768 h 1692946"/>
              <a:gd name="connsiteX2" fmla="*/ 872599 w 1969879"/>
              <a:gd name="connsiteY2" fmla="*/ 982327 h 1692946"/>
              <a:gd name="connsiteX3" fmla="*/ 1969879 w 1969879"/>
              <a:gd name="connsiteY3" fmla="*/ 0 h 1692946"/>
            </a:gdLst>
            <a:ahLst/>
            <a:cxnLst>
              <a:cxn ang="0">
                <a:pos x="connsiteX0" y="connsiteY0"/>
              </a:cxn>
              <a:cxn ang="0">
                <a:pos x="connsiteX1" y="connsiteY1"/>
              </a:cxn>
              <a:cxn ang="0">
                <a:pos x="connsiteX2" y="connsiteY2"/>
              </a:cxn>
              <a:cxn ang="0">
                <a:pos x="connsiteX3" y="connsiteY3"/>
              </a:cxn>
            </a:cxnLst>
            <a:rect l="l" t="t" r="r" b="b"/>
            <a:pathLst>
              <a:path w="1969879" h="1692946">
                <a:moveTo>
                  <a:pt x="0" y="1692946"/>
                </a:moveTo>
                <a:lnTo>
                  <a:pt x="203781" y="1572768"/>
                </a:lnTo>
                <a:lnTo>
                  <a:pt x="872599" y="982327"/>
                </a:lnTo>
                <a:lnTo>
                  <a:pt x="1969879" y="0"/>
                </a:lnTo>
              </a:path>
            </a:pathLst>
          </a:custGeom>
          <a:noFill/>
          <a:ln w="76200">
            <a:solidFill>
              <a:srgbClr val="005394"/>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reeform: Shape 13">
            <a:extLst>
              <a:ext uri="{FF2B5EF4-FFF2-40B4-BE49-F238E27FC236}">
                <a16:creationId xmlns:a16="http://schemas.microsoft.com/office/drawing/2014/main" id="{AB49A74A-04E2-4BBB-8EFC-70F04298FC88}"/>
              </a:ext>
            </a:extLst>
          </p:cNvPr>
          <p:cNvSpPr/>
          <p:nvPr/>
        </p:nvSpPr>
        <p:spPr>
          <a:xfrm>
            <a:off x="5677261" y="2885273"/>
            <a:ext cx="1123282" cy="899218"/>
          </a:xfrm>
          <a:custGeom>
            <a:avLst/>
            <a:gdLst>
              <a:gd name="connsiteX0" fmla="*/ 1049482 w 1049482"/>
              <a:gd name="connsiteY0" fmla="*/ 0 h 800100"/>
              <a:gd name="connsiteX1" fmla="*/ 0 w 1049482"/>
              <a:gd name="connsiteY1" fmla="*/ 800100 h 800100"/>
              <a:gd name="connsiteX2" fmla="*/ 0 w 1049482"/>
              <a:gd name="connsiteY2" fmla="*/ 800100 h 800100"/>
              <a:gd name="connsiteX0" fmla="*/ 1049482 w 1049482"/>
              <a:gd name="connsiteY0" fmla="*/ 931 h 801031"/>
              <a:gd name="connsiteX1" fmla="*/ 0 w 1049482"/>
              <a:gd name="connsiteY1" fmla="*/ 801031 h 801031"/>
              <a:gd name="connsiteX2" fmla="*/ 0 w 1049482"/>
              <a:gd name="connsiteY2" fmla="*/ 801031 h 801031"/>
              <a:gd name="connsiteX0" fmla="*/ 1049482 w 1049482"/>
              <a:gd name="connsiteY0" fmla="*/ 1296 h 801396"/>
              <a:gd name="connsiteX1" fmla="*/ 0 w 1049482"/>
              <a:gd name="connsiteY1" fmla="*/ 801396 h 801396"/>
              <a:gd name="connsiteX2" fmla="*/ 0 w 1049482"/>
              <a:gd name="connsiteY2" fmla="*/ 801396 h 801396"/>
            </a:gdLst>
            <a:ahLst/>
            <a:cxnLst>
              <a:cxn ang="0">
                <a:pos x="connsiteX0" y="connsiteY0"/>
              </a:cxn>
              <a:cxn ang="0">
                <a:pos x="connsiteX1" y="connsiteY1"/>
              </a:cxn>
              <a:cxn ang="0">
                <a:pos x="connsiteX2" y="connsiteY2"/>
              </a:cxn>
            </a:cxnLst>
            <a:rect l="l" t="t" r="r" b="b"/>
            <a:pathLst>
              <a:path w="1049482" h="801396">
                <a:moveTo>
                  <a:pt x="1049482" y="1296"/>
                </a:moveTo>
                <a:cubicBezTo>
                  <a:pt x="442480" y="-25547"/>
                  <a:pt x="77065" y="368441"/>
                  <a:pt x="0" y="801396"/>
                </a:cubicBezTo>
                <a:lnTo>
                  <a:pt x="0" y="801396"/>
                </a:lnTo>
              </a:path>
            </a:pathLst>
          </a:custGeom>
          <a:noFill/>
          <a:ln w="38100">
            <a:solidFill>
              <a:srgbClr val="FFC000"/>
            </a:solidFill>
            <a:prstDash val="sysDash"/>
            <a:tailEnd type="triangle" w="lg" len="lg"/>
          </a:ln>
          <a:effectLst>
            <a:glow rad="889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5" name="Picture 24">
            <a:extLst>
              <a:ext uri="{FF2B5EF4-FFF2-40B4-BE49-F238E27FC236}">
                <a16:creationId xmlns:a16="http://schemas.microsoft.com/office/drawing/2014/main" id="{8B0C2A35-809D-45D3-BC1B-FAD72C568907}"/>
              </a:ext>
            </a:extLst>
          </p:cNvPr>
          <p:cNvPicPr preferRelativeResize="0">
            <a:picLocks/>
          </p:cNvPicPr>
          <p:nvPr/>
        </p:nvPicPr>
        <p:blipFill rotWithShape="1">
          <a:blip r:embed="rId3"/>
          <a:srcRect l="58938" t="37677" r="38550" b="57927"/>
          <a:stretch/>
        </p:blipFill>
        <p:spPr>
          <a:xfrm rot="5400000">
            <a:off x="6797984" y="2752979"/>
            <a:ext cx="364338" cy="359218"/>
          </a:xfrm>
          <a:prstGeom prst="ellipse">
            <a:avLst/>
          </a:prstGeom>
          <a:ln w="12700" cap="rnd">
            <a:solidFill>
              <a:srgbClr val="7A7073"/>
            </a:solidFill>
          </a:ln>
          <a:effectLst>
            <a:glow rad="88900">
              <a:schemeClr val="bg1"/>
            </a:glow>
          </a:effectLst>
        </p:spPr>
      </p:pic>
      <p:cxnSp>
        <p:nvCxnSpPr>
          <p:cNvPr id="15" name="Straight Connector 14">
            <a:extLst>
              <a:ext uri="{FF2B5EF4-FFF2-40B4-BE49-F238E27FC236}">
                <a16:creationId xmlns:a16="http://schemas.microsoft.com/office/drawing/2014/main" id="{DB14B96C-48A8-47B0-B0C0-F2F11FD91774}"/>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5D303C6E-F711-4E30-B42B-4DC95B71638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Recommended Revisions To Be Made By Staff</a:t>
            </a:r>
            <a:endParaRPr lang="en-US" altLang="en-US" sz="195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17" name="TextBox 16">
            <a:extLst>
              <a:ext uri="{FF2B5EF4-FFF2-40B4-BE49-F238E27FC236}">
                <a16:creationId xmlns:a16="http://schemas.microsoft.com/office/drawing/2014/main" id="{151CD33D-937B-48D9-A497-7ED80F5B8B6D}"/>
              </a:ext>
            </a:extLst>
          </p:cNvPr>
          <p:cNvSpPr txBox="1"/>
          <p:nvPr/>
        </p:nvSpPr>
        <p:spPr>
          <a:xfrm>
            <a:off x="658452" y="1600864"/>
            <a:ext cx="3198592" cy="2663447"/>
          </a:xfrm>
          <a:prstGeom prst="rect">
            <a:avLst/>
          </a:prstGeom>
          <a:noFill/>
        </p:spPr>
        <p:txBody>
          <a:bodyPr wrap="square" lIns="0" rIns="0" rtlCol="0">
            <a:noAutofit/>
          </a:bodyPr>
          <a:lstStyle/>
          <a:p>
            <a:pPr marL="257175" indent="-257175">
              <a:buFont typeface="Arial" panose="020B0604020202020204" pitchFamily="34" charset="0"/>
              <a:buChar char="•"/>
            </a:pPr>
            <a:r>
              <a:rPr lang="en-US" altLang="en-US" sz="1600">
                <a:latin typeface="Arial" panose="020B0604020202020204" pitchFamily="34" charset="0"/>
                <a:cs typeface="Arial" panose="020B0604020202020204" pitchFamily="34" charset="0"/>
              </a:rPr>
              <a:t>Typographical &amp; Terminology Corrections </a:t>
            </a:r>
          </a:p>
          <a:p>
            <a:endParaRPr lang="en-US" altLang="en-US" sz="16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altLang="en-US" sz="1600">
                <a:latin typeface="Arial" panose="020B0604020202020204" pitchFamily="34" charset="0"/>
                <a:cs typeface="Arial" panose="020B0604020202020204" pitchFamily="34" charset="0"/>
              </a:rPr>
              <a:t>City of Coronado Requested Revisions</a:t>
            </a:r>
          </a:p>
          <a:p>
            <a:endParaRPr lang="en-US" altLang="en-US" sz="16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altLang="en-US" sz="1600">
                <a:latin typeface="Arial" panose="020B0604020202020204" pitchFamily="34" charset="0"/>
                <a:cs typeface="Arial" panose="020B0604020202020204" pitchFamily="34" charset="0"/>
              </a:rPr>
              <a:t>Waterside Promenade at Southwestern Yacht Club</a:t>
            </a:r>
          </a:p>
        </p:txBody>
      </p:sp>
    </p:spTree>
    <p:extLst>
      <p:ext uri="{BB962C8B-B14F-4D97-AF65-F5344CB8AC3E}">
        <p14:creationId xmlns:p14="http://schemas.microsoft.com/office/powerpoint/2010/main" val="19607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360B61-6C9E-43C3-8C27-1F3E047710B0">
            <a:extLst>
              <a:ext uri="{FF2B5EF4-FFF2-40B4-BE49-F238E27FC236}">
                <a16:creationId xmlns:a16="http://schemas.microsoft.com/office/drawing/2014/main" id="{3F01979C-26BF-4164-BF48-DB236C8520C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7000"/>
                    </a14:imgEffect>
                  </a14:imgLayer>
                </a14:imgProps>
              </a:ext>
              <a:ext uri="{28A0092B-C50C-407E-A947-70E740481C1C}">
                <a14:useLocalDpi xmlns:a14="http://schemas.microsoft.com/office/drawing/2010/main" val="0"/>
              </a:ext>
            </a:extLst>
          </a:blip>
          <a:srcRect r="7811"/>
          <a:stretch/>
        </p:blipFill>
        <p:spPr bwMode="auto">
          <a:xfrm>
            <a:off x="2561064" y="583154"/>
            <a:ext cx="6096391" cy="24479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05BB39-B8F3-407F-8B6C-0E041D76C163}"/>
              </a:ext>
            </a:extLst>
          </p:cNvPr>
          <p:cNvPicPr>
            <a:picLocks noChangeAspect="1"/>
          </p:cNvPicPr>
          <p:nvPr/>
        </p:nvPicPr>
        <p:blipFill rotWithShape="1">
          <a:blip r:embed="rId4"/>
          <a:srcRect l="14109" t="17200" r="25333" b="9522"/>
          <a:stretch/>
        </p:blipFill>
        <p:spPr>
          <a:xfrm>
            <a:off x="471342" y="583154"/>
            <a:ext cx="2986379" cy="2032746"/>
          </a:xfrm>
          <a:prstGeom prst="rect">
            <a:avLst/>
          </a:prstGeom>
          <a:ln w="28575">
            <a:solidFill>
              <a:schemeClr val="bg1"/>
            </a:solidFill>
          </a:ln>
        </p:spPr>
      </p:pic>
      <p:pic>
        <p:nvPicPr>
          <p:cNvPr id="4" name="Picture 3">
            <a:extLst>
              <a:ext uri="{FF2B5EF4-FFF2-40B4-BE49-F238E27FC236}">
                <a16:creationId xmlns:a16="http://schemas.microsoft.com/office/drawing/2014/main" id="{AA93AF30-6C9E-4E3C-95BE-6AACCFC7D247}"/>
              </a:ext>
            </a:extLst>
          </p:cNvPr>
          <p:cNvPicPr>
            <a:picLocks noChangeAspect="1"/>
          </p:cNvPicPr>
          <p:nvPr/>
        </p:nvPicPr>
        <p:blipFill rotWithShape="1">
          <a:blip r:embed="rId5"/>
          <a:srcRect l="7072" t="8961" r="23712" b="6442"/>
          <a:stretch/>
        </p:blipFill>
        <p:spPr>
          <a:xfrm>
            <a:off x="2912247" y="583154"/>
            <a:ext cx="2956770" cy="2032746"/>
          </a:xfrm>
          <a:prstGeom prst="rect">
            <a:avLst/>
          </a:prstGeom>
          <a:ln w="28575">
            <a:solidFill>
              <a:schemeClr val="bg1"/>
            </a:solidFill>
          </a:ln>
        </p:spPr>
      </p:pic>
      <p:pic>
        <p:nvPicPr>
          <p:cNvPr id="6" name="Picture 5">
            <a:extLst>
              <a:ext uri="{FF2B5EF4-FFF2-40B4-BE49-F238E27FC236}">
                <a16:creationId xmlns:a16="http://schemas.microsoft.com/office/drawing/2014/main" id="{2BCC861C-9A2C-44AF-AC33-9E163CE3935A}"/>
              </a:ext>
            </a:extLst>
          </p:cNvPr>
          <p:cNvPicPr>
            <a:picLocks noChangeAspect="1"/>
          </p:cNvPicPr>
          <p:nvPr/>
        </p:nvPicPr>
        <p:blipFill rotWithShape="1">
          <a:blip r:embed="rId6"/>
          <a:srcRect l="34528" t="29196" r="25460" b="51883"/>
          <a:stretch/>
        </p:blipFill>
        <p:spPr>
          <a:xfrm>
            <a:off x="471342" y="2536037"/>
            <a:ext cx="8186113" cy="2177490"/>
          </a:xfrm>
          <a:prstGeom prst="rect">
            <a:avLst/>
          </a:prstGeom>
          <a:ln w="28575">
            <a:solidFill>
              <a:schemeClr val="bg1"/>
            </a:solidFill>
          </a:ln>
        </p:spPr>
      </p:pic>
    </p:spTree>
    <p:extLst>
      <p:ext uri="{BB962C8B-B14F-4D97-AF65-F5344CB8AC3E}">
        <p14:creationId xmlns:p14="http://schemas.microsoft.com/office/powerpoint/2010/main" val="413005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Policy Issues Still In Progress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2506F144-0734-4398-BBC3-4FACB6BDD6C7}"/>
              </a:ext>
            </a:extLst>
          </p:cNvPr>
          <p:cNvSpPr txBox="1"/>
          <p:nvPr/>
        </p:nvSpPr>
        <p:spPr>
          <a:xfrm>
            <a:off x="1425768" y="1100512"/>
            <a:ext cx="7349264"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altLang="en-US" sz="1800">
                <a:latin typeface="Arial" panose="020B0604020202020204" pitchFamily="34" charset="0"/>
                <a:cs typeface="Arial" panose="020B0604020202020204" pitchFamily="34" charset="0"/>
              </a:rPr>
              <a:t>Conversion of Navy Pier to a Park</a:t>
            </a:r>
          </a:p>
          <a:p>
            <a:pPr marL="742950" lvl="1" indent="-285750">
              <a:buFont typeface="Arial" panose="020B0604020202020204" pitchFamily="34" charset="0"/>
              <a:buChar char="–"/>
            </a:pPr>
            <a:r>
              <a:rPr lang="en-US" altLang="en-US" sz="1400">
                <a:latin typeface="Arial" panose="020B0604020202020204" pitchFamily="34" charset="0"/>
                <a:cs typeface="Arial" panose="020B0604020202020204" pitchFamily="34" charset="0"/>
              </a:rPr>
              <a:t>Pier designated Recreation Open Space in Revised Draft PMPU</a:t>
            </a:r>
          </a:p>
          <a:p>
            <a:pPr marL="742950" lvl="1" indent="-285750">
              <a:buFont typeface="Arial" panose="020B0604020202020204" pitchFamily="34" charset="0"/>
              <a:buChar char="–"/>
            </a:pPr>
            <a:r>
              <a:rPr lang="en-US" altLang="en-US" sz="1400">
                <a:latin typeface="Arial" panose="020B0604020202020204" pitchFamily="34" charset="0"/>
                <a:cs typeface="Arial" panose="020B0604020202020204" pitchFamily="34" charset="0"/>
              </a:rPr>
              <a:t>Working collaboratively with Coastal staff and Midway</a:t>
            </a:r>
          </a:p>
          <a:p>
            <a:pPr marL="742950" lvl="1" indent="-285750">
              <a:buFont typeface="Arial" panose="020B0604020202020204" pitchFamily="34" charset="0"/>
              <a:buChar char="–"/>
            </a:pPr>
            <a:r>
              <a:rPr lang="en-US" altLang="en-US" sz="1400">
                <a:latin typeface="Arial" panose="020B0604020202020204" pitchFamily="34" charset="0"/>
                <a:cs typeface="Arial" panose="020B0604020202020204" pitchFamily="34" charset="0"/>
              </a:rPr>
              <a:t>Phase I </a:t>
            </a:r>
          </a:p>
          <a:p>
            <a:pPr marL="1200150" lvl="2" indent="-285750">
              <a:buFont typeface="Courier New" panose="02070309020205020404" pitchFamily="49" charset="0"/>
              <a:buChar char="o"/>
            </a:pPr>
            <a:r>
              <a:rPr lang="en-US" altLang="en-US" sz="1400">
                <a:latin typeface="Arial" panose="020B0604020202020204" pitchFamily="34" charset="0"/>
                <a:cs typeface="Arial" panose="020B0604020202020204" pitchFamily="34" charset="0"/>
              </a:rPr>
              <a:t>Demolition of headhouse and construction of park on portions of the east and west ends of the pier</a:t>
            </a:r>
          </a:p>
          <a:p>
            <a:pPr marL="1200150" lvl="2" indent="-285750">
              <a:buFont typeface="Courier New" panose="02070309020205020404" pitchFamily="49" charset="0"/>
              <a:buChar char="o"/>
            </a:pPr>
            <a:r>
              <a:rPr lang="en-US" altLang="en-US" sz="1400">
                <a:latin typeface="Arial" panose="020B0604020202020204" pitchFamily="34" charset="0"/>
                <a:cs typeface="Arial" panose="020B0604020202020204" pitchFamily="34" charset="0"/>
              </a:rPr>
              <a:t>Midway to fund with completion within 2 years of PMPU certification</a:t>
            </a:r>
          </a:p>
          <a:p>
            <a:pPr marL="742950" lvl="1" indent="-285750">
              <a:buFont typeface="Arial" panose="020B0604020202020204" pitchFamily="34" charset="0"/>
              <a:buChar char="–"/>
            </a:pPr>
            <a:r>
              <a:rPr lang="en-US" altLang="en-US" sz="1400">
                <a:latin typeface="Arial" panose="020B0604020202020204" pitchFamily="34" charset="0"/>
                <a:cs typeface="Arial" panose="020B0604020202020204" pitchFamily="34" charset="0"/>
              </a:rPr>
              <a:t>Phase II </a:t>
            </a:r>
          </a:p>
          <a:p>
            <a:pPr marL="1200150" lvl="2" indent="-285750">
              <a:buFont typeface="Courier New" panose="02070309020205020404" pitchFamily="49" charset="0"/>
              <a:buChar char="o"/>
            </a:pPr>
            <a:r>
              <a:rPr lang="en-US" altLang="en-US" sz="1400">
                <a:latin typeface="Arial" panose="020B0604020202020204" pitchFamily="34" charset="0"/>
                <a:cs typeface="Arial" panose="020B0604020202020204" pitchFamily="34" charset="0"/>
              </a:rPr>
              <a:t>Ultimately construct 75% of pier as park with 25% of the pier allowed for public parking</a:t>
            </a:r>
          </a:p>
          <a:p>
            <a:pPr marL="1200150" lvl="2" indent="-285750">
              <a:spcAft>
                <a:spcPts val="1200"/>
              </a:spcAft>
              <a:buFont typeface="Courier New" panose="02070309020205020404" pitchFamily="49" charset="0"/>
              <a:buChar char="o"/>
            </a:pPr>
            <a:r>
              <a:rPr lang="en-US" altLang="en-US" sz="1400">
                <a:latin typeface="Arial" panose="020B0604020202020204" pitchFamily="34" charset="0"/>
                <a:cs typeface="Arial" panose="020B0604020202020204" pitchFamily="34" charset="0"/>
              </a:rPr>
              <a:t>Commitment to timing remains a challenge due to funding constraints</a:t>
            </a:r>
          </a:p>
          <a:p>
            <a:pPr marL="257175" indent="-257175">
              <a:buFont typeface="Arial" panose="020B0604020202020204" pitchFamily="34" charset="0"/>
              <a:buChar char="•"/>
            </a:pPr>
            <a:r>
              <a:rPr lang="en-US" altLang="en-US" sz="1800">
                <a:latin typeface="Arial" panose="020B0604020202020204" pitchFamily="34" charset="0"/>
                <a:cs typeface="Arial" panose="020B0604020202020204" pitchFamily="34" charset="0"/>
              </a:rPr>
              <a:t>Commercial Fishing: Allowed Secondary Uses </a:t>
            </a:r>
          </a:p>
          <a:p>
            <a:pPr marL="742950" lvl="1" indent="-285750">
              <a:buFont typeface="Arial" panose="020B0604020202020204" pitchFamily="34" charset="0"/>
              <a:buChar char="–"/>
            </a:pPr>
            <a:r>
              <a:rPr lang="en-US" sz="1400">
                <a:latin typeface="+mn-lt"/>
              </a:rPr>
              <a:t>Conflicting comments received regarding Revised Draft PMPU </a:t>
            </a:r>
          </a:p>
          <a:p>
            <a:pPr marL="742950" lvl="1" indent="-285750">
              <a:buFont typeface="Arial" panose="020B0604020202020204" pitchFamily="34" charset="0"/>
              <a:buChar char="–"/>
            </a:pPr>
            <a:r>
              <a:rPr lang="en-US" sz="1400">
                <a:latin typeface="+mn-lt"/>
              </a:rPr>
              <a:t>Time needed for staff to work through stakeholder concerns</a:t>
            </a:r>
          </a:p>
        </p:txBody>
      </p:sp>
    </p:spTree>
    <p:extLst>
      <p:ext uri="{BB962C8B-B14F-4D97-AF65-F5344CB8AC3E}">
        <p14:creationId xmlns:p14="http://schemas.microsoft.com/office/powerpoint/2010/main" val="4573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Environmental Goals &amp; Policy Issues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02C2F5A8-4FB1-4FBE-A42A-4C9B80BA465D}"/>
              </a:ext>
            </a:extLst>
          </p:cNvPr>
          <p:cNvSpPr txBox="1"/>
          <p:nvPr/>
        </p:nvSpPr>
        <p:spPr>
          <a:xfrm>
            <a:off x="436986" y="998492"/>
            <a:ext cx="8779614"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500">
                <a:latin typeface="Arial" panose="020B0604020202020204" pitchFamily="34" charset="0"/>
                <a:cs typeface="Arial" panose="020B0604020202020204" pitchFamily="34" charset="0"/>
              </a:rPr>
              <a:t>Comments requested additional environmental goals and policies. Examples topics include:</a:t>
            </a:r>
          </a:p>
          <a:p>
            <a:pPr marL="742950" lvl="1" indent="-285750">
              <a:spcAft>
                <a:spcPts val="0"/>
              </a:spcAft>
              <a:buFont typeface="Arial" panose="020B0604020202020204" pitchFamily="34" charset="0"/>
              <a:buChar char="–"/>
            </a:pPr>
            <a:r>
              <a:rPr lang="en-US" sz="1400" i="1">
                <a:latin typeface="Arial" panose="020B0604020202020204" pitchFamily="34" charset="0"/>
                <a:cs typeface="Arial" panose="020B0604020202020204" pitchFamily="34" charset="0"/>
              </a:rPr>
              <a:t>Environmental Justice </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Strengthen and add policies related to health impacts on disadvantaged communities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policy on transportation justice to improve access and options for disadvantaged communities</a:t>
            </a:r>
          </a:p>
          <a:p>
            <a:pPr marL="1200150" lvl="2" indent="-285750">
              <a:spcAft>
                <a:spcPts val="60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goals for reducing emissions and air pollution, specifically in PD4</a:t>
            </a:r>
          </a:p>
          <a:p>
            <a:pPr marL="742950" lvl="1" indent="-285750">
              <a:spcAft>
                <a:spcPts val="0"/>
              </a:spcAft>
              <a:buFont typeface="Arial" panose="020B0604020202020204" pitchFamily="34" charset="0"/>
              <a:buChar char="–"/>
            </a:pPr>
            <a:r>
              <a:rPr lang="en-US" sz="1400" i="1">
                <a:latin typeface="Arial" panose="020B0604020202020204" pitchFamily="34" charset="0"/>
                <a:cs typeface="Arial" panose="020B0604020202020204" pitchFamily="34" charset="0"/>
              </a:rPr>
              <a:t>Safety &amp; Resiliency </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Address coordination between agencies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Identify or prioritize areas in need of coastal adaptation strategies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more specificity for achieving GHG emission reduction goals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policies and context for protecting vulnerable habitats from sea level rise</a:t>
            </a:r>
          </a:p>
          <a:p>
            <a:pPr marL="1200150" lvl="2" indent="-285750">
              <a:spcAft>
                <a:spcPts val="60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context and policies for prioritizing and reassessing adaptation strategies</a:t>
            </a:r>
          </a:p>
          <a:p>
            <a:pPr marL="742950" lvl="1" indent="-285750">
              <a:spcAft>
                <a:spcPts val="0"/>
              </a:spcAft>
              <a:buFont typeface="Arial" panose="020B0604020202020204" pitchFamily="34" charset="0"/>
              <a:buChar char="–"/>
            </a:pPr>
            <a:r>
              <a:rPr lang="en-US" sz="1400" i="1">
                <a:latin typeface="Arial" panose="020B0604020202020204" pitchFamily="34" charset="0"/>
                <a:cs typeface="Arial" panose="020B0604020202020204" pitchFamily="34" charset="0"/>
              </a:rPr>
              <a:t>Ecology</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Conserve and expand existing habitat areas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Give “environmental stewardship” equal weight when balancing Public Trust</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Increase wetland buffer widths </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policies to protect species and habitat from sea level rise and bolster invasive species monitoring</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Add context for mitigation banking ratios and credits</a:t>
            </a:r>
          </a:p>
          <a:p>
            <a:pPr marL="1200150" lvl="2" indent="-285750">
              <a:spcAft>
                <a:spcPts val="0"/>
              </a:spcAft>
              <a:buFont typeface="Courier New" panose="02070309020205020404" pitchFamily="49" charset="0"/>
              <a:buChar char="o"/>
            </a:pPr>
            <a:r>
              <a:rPr lang="en-US" sz="1200">
                <a:latin typeface="Arial" panose="020B0604020202020204" pitchFamily="34" charset="0"/>
                <a:cs typeface="Arial" panose="020B0604020202020204" pitchFamily="34" charset="0"/>
              </a:rPr>
              <a:t>Clarify and revise the Conservation Open Space &amp; Conservation Intertidal designations to be more protective</a:t>
            </a:r>
          </a:p>
          <a:p>
            <a:pPr marL="1200150" lvl="2" indent="-285750">
              <a:spcAft>
                <a:spcPts val="0"/>
              </a:spcAft>
              <a:buFont typeface="Courier New" panose="02070309020205020404" pitchFamily="49" charset="0"/>
              <a:buChar char="o"/>
            </a:pPr>
            <a:endParaRPr lang="en-US" sz="1200">
              <a:latin typeface="Arial" panose="020B0604020202020204" pitchFamily="34" charset="0"/>
              <a:cs typeface="Arial" panose="020B0604020202020204" pitchFamily="34" charset="0"/>
            </a:endParaRPr>
          </a:p>
          <a:p>
            <a:pPr marL="1200150" lvl="2" indent="-285750">
              <a:spcAft>
                <a:spcPts val="600"/>
              </a:spcAft>
              <a:buFont typeface="Courier New" panose="02070309020205020404" pitchFamily="49" charset="0"/>
              <a:buChar char="o"/>
            </a:pPr>
            <a:endParaRPr lang="en-US" sz="1200">
              <a:latin typeface="Arial" panose="020B0604020202020204" pitchFamily="34" charset="0"/>
              <a:cs typeface="Arial" panose="020B0604020202020204" pitchFamily="34" charset="0"/>
            </a:endParaRPr>
          </a:p>
          <a:p>
            <a:pPr marL="1200150" lvl="2" indent="-285750">
              <a:spcAft>
                <a:spcPts val="600"/>
              </a:spcAft>
              <a:buFont typeface="Courier New" panose="02070309020205020404" pitchFamily="49" charset="0"/>
              <a:buChar char="o"/>
            </a:pPr>
            <a:endParaRPr lang="en-US" sz="1400">
              <a:latin typeface="Arial" panose="020B0604020202020204" pitchFamily="34" charset="0"/>
              <a:cs typeface="Arial" panose="020B0604020202020204" pitchFamily="34" charset="0"/>
            </a:endParaRPr>
          </a:p>
          <a:p>
            <a:pPr marL="1200150" lvl="2" indent="-285750">
              <a:spcAft>
                <a:spcPts val="600"/>
              </a:spcAft>
              <a:buFont typeface="Courier New" panose="02070309020205020404" pitchFamily="49" charset="0"/>
              <a:buChar char="o"/>
            </a:pPr>
            <a:endParaRPr lang="en-US" sz="14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6E1F30-9EE0-4D25-A15D-D9C5780F9631}"/>
              </a:ext>
            </a:extLst>
          </p:cNvPr>
          <p:cNvSpPr/>
          <p:nvPr/>
        </p:nvSpPr>
        <p:spPr>
          <a:xfrm>
            <a:off x="1" y="46180"/>
            <a:ext cx="6927573" cy="697627"/>
          </a:xfrm>
          <a:prstGeom prst="rect">
            <a:avLst/>
          </a:prstGeom>
        </p:spPr>
        <p:txBody>
          <a:bodyPr wrap="square">
            <a:spAutoFit/>
          </a:bodyPr>
          <a:lstStyle/>
          <a:p>
            <a:pPr eaLnBrk="1" hangingPunct="1">
              <a:spcBef>
                <a:spcPts val="179"/>
              </a:spcBef>
              <a:spcAft>
                <a:spcPts val="179"/>
              </a:spcAft>
              <a:defRPr/>
            </a:pPr>
            <a:r>
              <a:rPr lang="en-US" altLang="en-US" sz="1800">
                <a:solidFill>
                  <a:srgbClr val="FFC000"/>
                </a:solidFill>
                <a:effectLst>
                  <a:outerShdw blurRad="38100" dist="38100" dir="2700000" algn="tl">
                    <a:srgbClr val="000000">
                      <a:alpha val="43137"/>
                    </a:srgbClr>
                  </a:outerShdw>
                </a:effectLst>
                <a:latin typeface="Calibri"/>
                <a:ea typeface="Adobe Gothic Std B" charset="0"/>
              </a:rPr>
              <a:t>│</a:t>
            </a:r>
            <a:r>
              <a:rPr lang="en-US" altLang="en-US" sz="1800">
                <a:solidFill>
                  <a:schemeClr val="bg1"/>
                </a:solidFill>
                <a:effectLst>
                  <a:outerShdw blurRad="38100" dist="38100" dir="2700000" algn="tl">
                    <a:srgbClr val="000000">
                      <a:alpha val="43137"/>
                    </a:srgbClr>
                  </a:outerShdw>
                </a:effectLst>
                <a:latin typeface="Arial" panose="020B0604020202020204" pitchFamily="34" charset="0"/>
                <a:ea typeface="Adobe Gothic Std B" charset="0"/>
              </a:rPr>
              <a:t>State agencies are actively evolving goals and policies</a:t>
            </a:r>
          </a:p>
          <a:p>
            <a:pPr eaLnBrk="1" hangingPunct="1">
              <a:spcBef>
                <a:spcPts val="179"/>
              </a:spcBef>
              <a:spcAft>
                <a:spcPts val="179"/>
              </a:spcAft>
              <a:defRPr/>
            </a:pPr>
            <a:endParaRPr lang="en-US" altLang="en-US" sz="1800">
              <a:solidFill>
                <a:schemeClr val="bg1"/>
              </a:solidFill>
              <a:effectLst>
                <a:outerShdw blurRad="38100" dist="38100" dir="2700000" algn="tl">
                  <a:srgbClr val="000000">
                    <a:alpha val="43137"/>
                  </a:srgbClr>
                </a:outerShdw>
              </a:effectLst>
              <a:latin typeface="Arial" panose="020B0604020202020204" pitchFamily="34" charset="0"/>
              <a:ea typeface="Adobe Gothic Std B" charset="0"/>
            </a:endParaRPr>
          </a:p>
        </p:txBody>
      </p:sp>
      <p:pic>
        <p:nvPicPr>
          <p:cNvPr id="6" name="Picture 5">
            <a:extLst>
              <a:ext uri="{FF2B5EF4-FFF2-40B4-BE49-F238E27FC236}">
                <a16:creationId xmlns:a16="http://schemas.microsoft.com/office/drawing/2014/main" id="{982EF8E7-D749-4B38-897F-353C5F168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932" y="914018"/>
            <a:ext cx="3430792" cy="869778"/>
          </a:xfrm>
          <a:prstGeom prst="rect">
            <a:avLst/>
          </a:prstGeom>
        </p:spPr>
      </p:pic>
      <p:grpSp>
        <p:nvGrpSpPr>
          <p:cNvPr id="12" name="Group 11">
            <a:extLst>
              <a:ext uri="{FF2B5EF4-FFF2-40B4-BE49-F238E27FC236}">
                <a16:creationId xmlns:a16="http://schemas.microsoft.com/office/drawing/2014/main" id="{54785923-6F14-429A-9E54-59F6D650EE6F}"/>
              </a:ext>
            </a:extLst>
          </p:cNvPr>
          <p:cNvGrpSpPr/>
          <p:nvPr/>
        </p:nvGrpSpPr>
        <p:grpSpPr>
          <a:xfrm>
            <a:off x="820812" y="3580476"/>
            <a:ext cx="3331762" cy="844672"/>
            <a:chOff x="2587006" y="1215389"/>
            <a:chExt cx="3969987" cy="1006476"/>
          </a:xfrm>
        </p:grpSpPr>
        <p:pic>
          <p:nvPicPr>
            <p:cNvPr id="8" name="Picture 7">
              <a:extLst>
                <a:ext uri="{FF2B5EF4-FFF2-40B4-BE49-F238E27FC236}">
                  <a16:creationId xmlns:a16="http://schemas.microsoft.com/office/drawing/2014/main" id="{8E779D33-5E7C-43CE-9F7C-510EAB7EF6C2}"/>
                </a:ext>
              </a:extLst>
            </p:cNvPr>
            <p:cNvPicPr>
              <a:picLocks noChangeAspect="1"/>
            </p:cNvPicPr>
            <p:nvPr/>
          </p:nvPicPr>
          <p:blipFill rotWithShape="1">
            <a:blip r:embed="rId4">
              <a:extLst>
                <a:ext uri="{28A0092B-C50C-407E-A947-70E740481C1C}">
                  <a14:useLocalDpi xmlns:a14="http://schemas.microsoft.com/office/drawing/2010/main" val="0"/>
                </a:ext>
              </a:extLst>
            </a:blip>
            <a:srcRect r="64044"/>
            <a:stretch/>
          </p:blipFill>
          <p:spPr>
            <a:xfrm>
              <a:off x="2587006" y="1215389"/>
              <a:ext cx="1427432" cy="1006476"/>
            </a:xfrm>
            <a:prstGeom prst="rect">
              <a:avLst/>
            </a:prstGeom>
          </p:spPr>
        </p:pic>
        <p:pic>
          <p:nvPicPr>
            <p:cNvPr id="23" name="Picture 22">
              <a:extLst>
                <a:ext uri="{FF2B5EF4-FFF2-40B4-BE49-F238E27FC236}">
                  <a16:creationId xmlns:a16="http://schemas.microsoft.com/office/drawing/2014/main" id="{B9E0B87E-4967-47AC-926B-7ABC5AA1556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5956"/>
            <a:stretch/>
          </p:blipFill>
          <p:spPr>
            <a:xfrm>
              <a:off x="4014438" y="1215389"/>
              <a:ext cx="2542555" cy="1006476"/>
            </a:xfrm>
            <a:prstGeom prst="rect">
              <a:avLst/>
            </a:prstGeom>
            <a:effectLst>
              <a:outerShdw blurRad="50800" dist="25400" dir="2700000" algn="tl" rotWithShape="0">
                <a:prstClr val="black">
                  <a:alpha val="81000"/>
                </a:prstClr>
              </a:outerShdw>
            </a:effectLst>
          </p:spPr>
        </p:pic>
      </p:grpSp>
      <p:grpSp>
        <p:nvGrpSpPr>
          <p:cNvPr id="10" name="Group 9">
            <a:extLst>
              <a:ext uri="{FF2B5EF4-FFF2-40B4-BE49-F238E27FC236}">
                <a16:creationId xmlns:a16="http://schemas.microsoft.com/office/drawing/2014/main" id="{291413E7-0790-4056-B956-7809CBAE6807}"/>
              </a:ext>
            </a:extLst>
          </p:cNvPr>
          <p:cNvGrpSpPr/>
          <p:nvPr/>
        </p:nvGrpSpPr>
        <p:grpSpPr>
          <a:xfrm>
            <a:off x="916345" y="891666"/>
            <a:ext cx="2865725" cy="887100"/>
            <a:chOff x="1044495" y="2541398"/>
            <a:chExt cx="3176522" cy="983309"/>
          </a:xfrm>
        </p:grpSpPr>
        <p:pic>
          <p:nvPicPr>
            <p:cNvPr id="3" name="Picture 2">
              <a:extLst>
                <a:ext uri="{FF2B5EF4-FFF2-40B4-BE49-F238E27FC236}">
                  <a16:creationId xmlns:a16="http://schemas.microsoft.com/office/drawing/2014/main" id="{B2940953-B152-4D82-B9DA-1DBC6BE90B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9692"/>
            <a:stretch/>
          </p:blipFill>
          <p:spPr>
            <a:xfrm>
              <a:off x="1044495" y="2541398"/>
              <a:ext cx="962726" cy="952957"/>
            </a:xfrm>
            <a:prstGeom prst="rect">
              <a:avLst/>
            </a:prstGeom>
          </p:spPr>
        </p:pic>
        <p:pic>
          <p:nvPicPr>
            <p:cNvPr id="24" name="Picture 23">
              <a:extLst>
                <a:ext uri="{FF2B5EF4-FFF2-40B4-BE49-F238E27FC236}">
                  <a16:creationId xmlns:a16="http://schemas.microsoft.com/office/drawing/2014/main" id="{A82C2BA9-8303-4C91-8806-9164B820C75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30308"/>
            <a:stretch/>
          </p:blipFill>
          <p:spPr>
            <a:xfrm>
              <a:off x="2007220" y="2571750"/>
              <a:ext cx="2213797" cy="952957"/>
            </a:xfrm>
            <a:prstGeom prst="rect">
              <a:avLst/>
            </a:prstGeom>
            <a:effectLst>
              <a:outerShdw blurRad="50800" dist="25400" dir="2700000" algn="tl" rotWithShape="0">
                <a:prstClr val="black">
                  <a:alpha val="81000"/>
                </a:prstClr>
              </a:outerShdw>
            </a:effectLst>
          </p:spPr>
        </p:pic>
      </p:grpSp>
      <p:grpSp>
        <p:nvGrpSpPr>
          <p:cNvPr id="2" name="Group 1">
            <a:extLst>
              <a:ext uri="{FF2B5EF4-FFF2-40B4-BE49-F238E27FC236}">
                <a16:creationId xmlns:a16="http://schemas.microsoft.com/office/drawing/2014/main" id="{81D5BF34-EF7E-49AC-9616-DCBBABC4AB6E}"/>
              </a:ext>
            </a:extLst>
          </p:cNvPr>
          <p:cNvGrpSpPr/>
          <p:nvPr/>
        </p:nvGrpSpPr>
        <p:grpSpPr>
          <a:xfrm>
            <a:off x="5669504" y="3020944"/>
            <a:ext cx="2317408" cy="1612801"/>
            <a:chOff x="3335969" y="3038608"/>
            <a:chExt cx="2317408" cy="1716640"/>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285D42E9-1F88-4D0E-B2A2-6273F26E66E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1127"/>
            <a:stretch/>
          </p:blipFill>
          <p:spPr>
            <a:xfrm>
              <a:off x="3335969" y="3038608"/>
              <a:ext cx="2317408" cy="1197062"/>
            </a:xfrm>
            <a:prstGeom prst="rect">
              <a:avLst/>
            </a:prstGeom>
          </p:spPr>
        </p:pic>
        <p:pic>
          <p:nvPicPr>
            <p:cNvPr id="14" name="Picture 13">
              <a:extLst>
                <a:ext uri="{FF2B5EF4-FFF2-40B4-BE49-F238E27FC236}">
                  <a16:creationId xmlns:a16="http://schemas.microsoft.com/office/drawing/2014/main" id="{B9622FB0-EB31-4E85-9962-1E7CA3ED6CE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t="70106"/>
            <a:stretch/>
          </p:blipFill>
          <p:spPr>
            <a:xfrm>
              <a:off x="3335969" y="4235670"/>
              <a:ext cx="2317408" cy="519578"/>
            </a:xfrm>
            <a:prstGeom prst="rect">
              <a:avLst/>
            </a:prstGeom>
          </p:spPr>
        </p:pic>
      </p:grpSp>
      <p:pic>
        <p:nvPicPr>
          <p:cNvPr id="4" name="Picture 4" descr="A picture containing text&#10;&#10;Description automatically generated">
            <a:extLst>
              <a:ext uri="{FF2B5EF4-FFF2-40B4-BE49-F238E27FC236}">
                <a16:creationId xmlns:a16="http://schemas.microsoft.com/office/drawing/2014/main" id="{95BF6C6C-4881-4A28-9340-6960BD04E587}"/>
              </a:ext>
            </a:extLst>
          </p:cNvPr>
          <p:cNvPicPr>
            <a:picLocks noChangeAspect="1"/>
          </p:cNvPicPr>
          <p:nvPr/>
        </p:nvPicPr>
        <p:blipFill>
          <a:blip r:embed="rId13"/>
          <a:stretch>
            <a:fillRect/>
          </a:stretch>
        </p:blipFill>
        <p:spPr>
          <a:xfrm>
            <a:off x="2993232" y="2145697"/>
            <a:ext cx="2900362" cy="980694"/>
          </a:xfrm>
          <a:prstGeom prst="rect">
            <a:avLst/>
          </a:prstGeom>
        </p:spPr>
      </p:pic>
    </p:spTree>
    <p:extLst>
      <p:ext uri="{BB962C8B-B14F-4D97-AF65-F5344CB8AC3E}">
        <p14:creationId xmlns:p14="http://schemas.microsoft.com/office/powerpoint/2010/main" val="127483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1160F-D457-421B-88F8-250A4A2E5A31}"/>
              </a:ext>
            </a:extLst>
          </p:cNvPr>
          <p:cNvSpPr/>
          <p:nvPr/>
        </p:nvSpPr>
        <p:spPr>
          <a:xfrm>
            <a:off x="2036611" y="705534"/>
            <a:ext cx="4572000" cy="2523768"/>
          </a:xfrm>
          <a:prstGeom prst="rect">
            <a:avLst/>
          </a:prstGeom>
          <a:solidFill>
            <a:srgbClr val="FFFFFF">
              <a:alpha val="60000"/>
            </a:srgb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0" marR="0" algn="ctr">
              <a:spcBef>
                <a:spcPts val="0"/>
              </a:spcBef>
              <a:spcAft>
                <a:spcPts val="0"/>
              </a:spcAft>
            </a:pPr>
            <a:r>
              <a:rPr lang="en-US" sz="1400">
                <a:solidFill>
                  <a:srgbClr val="00976A"/>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n-US" sz="1400" b="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Integrated Planning Guiding Principles</a:t>
            </a:r>
          </a:p>
          <a:p>
            <a:pPr marL="0" marR="0">
              <a:spcBef>
                <a:spcPts val="0"/>
              </a:spcBef>
              <a:spcAft>
                <a:spcPts val="0"/>
              </a:spcAft>
            </a:pPr>
            <a:endParaRPr lang="en-US" sz="1400">
              <a:latin typeface="+mj-lt"/>
              <a:ea typeface="Calibri" panose="020F0502020204030204" pitchFamily="34" charset="0"/>
              <a:cs typeface="Times New Roman" panose="02020603050405020304" pitchFamily="18" charset="0"/>
            </a:endParaRPr>
          </a:p>
          <a:p>
            <a:pPr marL="0" marR="0" algn="ctr">
              <a:spcBef>
                <a:spcPts val="0"/>
              </a:spcBef>
              <a:spcAft>
                <a:spcPts val="0"/>
              </a:spcAft>
            </a:pPr>
            <a:r>
              <a:rPr lang="en-US" sz="1400">
                <a:latin typeface="+mj-lt"/>
                <a:ea typeface="Calibri" panose="020F0502020204030204" pitchFamily="34" charset="0"/>
                <a:cs typeface="Times New Roman" panose="02020603050405020304" pitchFamily="18" charset="0"/>
              </a:rPr>
              <a:t>Promote clean air, healthy communities, and environmental justice</a:t>
            </a:r>
          </a:p>
          <a:p>
            <a:pPr marL="0" marR="0">
              <a:spcBef>
                <a:spcPts val="0"/>
              </a:spcBef>
              <a:spcAft>
                <a:spcPts val="0"/>
              </a:spcAft>
            </a:pPr>
            <a:endParaRPr lang="en-US" sz="800">
              <a:latin typeface="+mj-lt"/>
              <a:ea typeface="Calibri" panose="020F0502020204030204" pitchFamily="34" charset="0"/>
              <a:cs typeface="Times New Roman" panose="02020603050405020304" pitchFamily="18" charset="0"/>
            </a:endParaRPr>
          </a:p>
          <a:p>
            <a:pPr marL="0" marR="0">
              <a:spcBef>
                <a:spcPts val="0"/>
              </a:spcBef>
              <a:spcAft>
                <a:spcPts val="0"/>
              </a:spcAft>
            </a:pPr>
            <a:endParaRPr lang="en-US" sz="800">
              <a:latin typeface="+mj-lt"/>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a:latin typeface="+mj-lt"/>
                <a:ea typeface="Calibri" panose="020F0502020204030204" pitchFamily="34" charset="0"/>
                <a:cs typeface="Times New Roman" panose="02020603050405020304" pitchFamily="18" charset="0"/>
              </a:rPr>
              <a:t>Seek to achieve environmental justice which shall be defined as: working to reduce the cumulative health burdens on neighboring communities and ensure fair treatment of people of all races, cultures and incomes in developing, adopting, implementing and enforcing environmental laws, regulations and policies.</a:t>
            </a:r>
          </a:p>
          <a:p>
            <a:pPr marL="0" marR="0">
              <a:spcBef>
                <a:spcPts val="0"/>
              </a:spcBef>
              <a:spcAft>
                <a:spcPts val="0"/>
              </a:spcAft>
            </a:pPr>
            <a:endParaRPr lang="en-US" sz="80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000" i="1">
                <a:latin typeface="+mj-lt"/>
                <a:ea typeface="Calibri" panose="020F0502020204030204" pitchFamily="34" charset="0"/>
                <a:cs typeface="Times New Roman" panose="02020603050405020304" pitchFamily="18" charset="0"/>
              </a:rPr>
              <a:t>(Board accepted, August 2014)</a:t>
            </a:r>
          </a:p>
          <a:p>
            <a:pPr marL="0" marR="0">
              <a:spcBef>
                <a:spcPts val="0"/>
              </a:spcBef>
              <a:spcAft>
                <a:spcPts val="0"/>
              </a:spcAft>
            </a:pPr>
            <a:endParaRPr lang="en-US" sz="80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091ECBB-72E7-478F-A4AA-B8826524936A}"/>
              </a:ext>
            </a:extLst>
          </p:cNvPr>
          <p:cNvSpPr txBox="1"/>
          <p:nvPr/>
        </p:nvSpPr>
        <p:spPr>
          <a:xfrm>
            <a:off x="167780" y="151002"/>
            <a:ext cx="5226341" cy="478172"/>
          </a:xfrm>
          <a:prstGeom prst="rect">
            <a:avLst/>
          </a:prstGeom>
          <a:noFill/>
        </p:spPr>
        <p:txBody>
          <a:bodyPr wrap="square" lIns="0" rIns="0" rtlCol="0">
            <a:noAutofit/>
          </a:bodyPr>
          <a:lstStyle/>
          <a:p>
            <a:r>
              <a:rPr lang="en-US" b="1">
                <a:solidFill>
                  <a:schemeClr val="bg1"/>
                </a:solidFill>
                <a:effectLst>
                  <a:outerShdw blurRad="38100" dist="38100" dir="2700000" algn="tl">
                    <a:srgbClr val="000000">
                      <a:alpha val="43137"/>
                    </a:srgbClr>
                  </a:outerShdw>
                </a:effectLst>
                <a:latin typeface="+mj-lt"/>
              </a:rPr>
              <a:t>Environmental Justice in the PMPU</a:t>
            </a:r>
          </a:p>
        </p:txBody>
      </p:sp>
      <p:sp>
        <p:nvSpPr>
          <p:cNvPr id="5" name="Rectangle 4">
            <a:extLst>
              <a:ext uri="{FF2B5EF4-FFF2-40B4-BE49-F238E27FC236}">
                <a16:creationId xmlns:a16="http://schemas.microsoft.com/office/drawing/2014/main" id="{A6EB34BB-5DE2-48AF-95DC-6AB5AF2E5EC7}"/>
              </a:ext>
            </a:extLst>
          </p:cNvPr>
          <p:cNvSpPr/>
          <p:nvPr/>
        </p:nvSpPr>
        <p:spPr>
          <a:xfrm>
            <a:off x="2036611" y="3399798"/>
            <a:ext cx="4572000" cy="1631216"/>
          </a:xfrm>
          <a:prstGeom prst="rect">
            <a:avLst/>
          </a:prstGeom>
          <a:solidFill>
            <a:srgbClr val="FFFFFF">
              <a:alpha val="60000"/>
            </a:srgb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0" marR="0" algn="ctr">
              <a:spcBef>
                <a:spcPts val="0"/>
              </a:spcBef>
              <a:spcAft>
                <a:spcPts val="0"/>
              </a:spcAft>
            </a:pPr>
            <a:r>
              <a:rPr lang="en-US" sz="1400" b="1">
                <a:effectLst>
                  <a:outerShdw blurRad="38100" dist="38100" dir="2700000" algn="tl">
                    <a:srgbClr val="000000">
                      <a:alpha val="43137"/>
                    </a:srgbClr>
                  </a:outerShdw>
                </a:effectLst>
                <a:latin typeface="+mj-lt"/>
                <a:cs typeface="Times New Roman" panose="02020603050405020304" pitchFamily="18" charset="0"/>
              </a:rPr>
              <a:t>BPC PMPU Workshop</a:t>
            </a:r>
          </a:p>
          <a:p>
            <a:pPr marL="0" marR="0" algn="ctr">
              <a:spcBef>
                <a:spcPts val="0"/>
              </a:spcBef>
              <a:spcAft>
                <a:spcPts val="0"/>
              </a:spcAft>
            </a:pPr>
            <a:endParaRPr lang="en-US" sz="1400" b="1">
              <a:effectLst>
                <a:outerShdw blurRad="38100" dist="38100" dir="2700000" algn="tl">
                  <a:srgbClr val="000000">
                    <a:alpha val="43137"/>
                  </a:srgbClr>
                </a:outerShdw>
              </a:effectLst>
              <a:latin typeface="+mj-lt"/>
              <a:cs typeface="Times New Roman" panose="02020603050405020304" pitchFamily="18" charset="0"/>
            </a:endParaRPr>
          </a:p>
          <a:p>
            <a:pPr marL="0" marR="0" algn="ctr">
              <a:spcBef>
                <a:spcPts val="0"/>
              </a:spcBef>
              <a:spcAft>
                <a:spcPts val="0"/>
              </a:spcAft>
            </a:pPr>
            <a:r>
              <a:rPr lang="en-US" sz="1400">
                <a:latin typeface="+mj-lt"/>
                <a:cs typeface="Times New Roman" panose="02020603050405020304" pitchFamily="18" charset="0"/>
              </a:rPr>
              <a:t>November 1, 2018</a:t>
            </a:r>
          </a:p>
          <a:p>
            <a:pPr marL="0" marR="0" algn="ctr">
              <a:spcBef>
                <a:spcPts val="0"/>
              </a:spcBef>
              <a:spcAft>
                <a:spcPts val="0"/>
              </a:spcAft>
            </a:pPr>
            <a:endParaRPr lang="en-US" sz="1400" b="1">
              <a:effectLst>
                <a:outerShdw blurRad="38100" dist="38100" dir="2700000" algn="tl">
                  <a:srgbClr val="000000">
                    <a:alpha val="43137"/>
                  </a:srgbClr>
                </a:outerShdw>
              </a:effectLst>
              <a:latin typeface="+mj-lt"/>
              <a:cs typeface="Times New Roman" panose="02020603050405020304" pitchFamily="18" charset="0"/>
            </a:endParaRPr>
          </a:p>
          <a:p>
            <a:pPr marL="0" marR="0" algn="ctr">
              <a:spcBef>
                <a:spcPts val="0"/>
              </a:spcBef>
              <a:spcAft>
                <a:spcPts val="0"/>
              </a:spcAft>
            </a:pPr>
            <a:r>
              <a:rPr lang="en-US" sz="1200">
                <a:latin typeface="+mj-lt"/>
                <a:cs typeface="Times New Roman" panose="02020603050405020304" pitchFamily="18" charset="0"/>
              </a:rPr>
              <a:t>Presentation and direction to staff on the Port Master Plan Update – Draft goals and policy concepts for the Environmental Justice Element</a:t>
            </a:r>
          </a:p>
          <a:p>
            <a:pPr marL="0" marR="0">
              <a:spcBef>
                <a:spcPts val="0"/>
              </a:spcBef>
              <a:spcAft>
                <a:spcPts val="0"/>
              </a:spcAft>
            </a:pPr>
            <a:endParaRPr lang="en-US" sz="80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EC8BDA1-1CE5-4977-A4D1-927369A3B82C}"/>
              </a:ext>
            </a:extLst>
          </p:cNvPr>
          <p:cNvSpPr/>
          <p:nvPr/>
        </p:nvSpPr>
        <p:spPr>
          <a:xfrm>
            <a:off x="1837188" y="645921"/>
            <a:ext cx="654341" cy="276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2014</a:t>
            </a:r>
          </a:p>
        </p:txBody>
      </p:sp>
      <p:sp>
        <p:nvSpPr>
          <p:cNvPr id="7" name="Rectangle 6">
            <a:extLst>
              <a:ext uri="{FF2B5EF4-FFF2-40B4-BE49-F238E27FC236}">
                <a16:creationId xmlns:a16="http://schemas.microsoft.com/office/drawing/2014/main" id="{7DB61A52-A3DA-4723-BBCA-72A53AB8DB24}"/>
              </a:ext>
            </a:extLst>
          </p:cNvPr>
          <p:cNvSpPr/>
          <p:nvPr/>
        </p:nvSpPr>
        <p:spPr>
          <a:xfrm>
            <a:off x="1837187" y="3325218"/>
            <a:ext cx="654341" cy="276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2018</a:t>
            </a:r>
          </a:p>
        </p:txBody>
      </p:sp>
    </p:spTree>
    <p:extLst>
      <p:ext uri="{BB962C8B-B14F-4D97-AF65-F5344CB8AC3E}">
        <p14:creationId xmlns:p14="http://schemas.microsoft.com/office/powerpoint/2010/main" val="41841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Environmental Goals &amp; Policies Issues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02C2F5A8-4FB1-4FBE-A42A-4C9B80BA465D}"/>
              </a:ext>
            </a:extLst>
          </p:cNvPr>
          <p:cNvSpPr txBox="1"/>
          <p:nvPr/>
        </p:nvSpPr>
        <p:spPr>
          <a:xfrm>
            <a:off x="1274012" y="1381185"/>
            <a:ext cx="7105561" cy="2381130"/>
          </a:xfrm>
          <a:prstGeom prst="rect">
            <a:avLst/>
          </a:prstGeom>
          <a:noFill/>
        </p:spPr>
        <p:txBody>
          <a:bodyPr wrap="square" lIns="0" rIns="0" rtlCol="0">
            <a:noAutofit/>
          </a:bodyPr>
          <a:lstStyle/>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Staff Response:</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Related goals and policies have been significantly revised and improved since PMPU Discussion Draft</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Revisions to goals and policies will continue to be refined and informed as environmental analysis proceeds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Process will benefit from further dialogue with agencies and organizations</a:t>
            </a:r>
          </a:p>
          <a:p>
            <a:pPr marL="742950" lvl="1" indent="-285750">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1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Policy Issues Outside the Scope of the PMPU</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AD829B1C-80E1-4CB9-800E-8E17AC80B2C0}"/>
              </a:ext>
            </a:extLst>
          </p:cNvPr>
          <p:cNvSpPr txBox="1"/>
          <p:nvPr/>
        </p:nvSpPr>
        <p:spPr>
          <a:xfrm>
            <a:off x="1614156" y="1315745"/>
            <a:ext cx="6564236" cy="3533503"/>
          </a:xfrm>
          <a:prstGeom prst="rect">
            <a:avLst/>
          </a:prstGeom>
          <a:noFill/>
        </p:spPr>
        <p:txBody>
          <a:bodyPr wrap="square" lIns="0" rIns="0" rtlCol="0">
            <a:noAutofit/>
          </a:bodyPr>
          <a:lstStyle/>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Comments made addressing more general public policy issues, such as: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Maintenance and service agreements, including dredging of navigation channels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Social equity and racial justice</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Participatory budgeting, including funding allocation and capital investment</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Detailed administrative processes for public engagement and hearings</a:t>
            </a:r>
            <a:endParaRPr lang="en-US" sz="1800">
              <a:latin typeface="Arial" panose="020B0604020202020204" pitchFamily="34" charset="0"/>
              <a:cs typeface="Arial" panose="020B0604020202020204" pitchFamily="34" charset="0"/>
            </a:endParaRPr>
          </a:p>
          <a:p>
            <a:pPr lvl="1">
              <a:spcAft>
                <a:spcPts val="600"/>
              </a:spcAft>
            </a:pPr>
            <a:endParaRPr lang="en-US" sz="1400">
              <a:latin typeface="Arial" panose="020B0604020202020204" pitchFamily="34" charset="0"/>
              <a:cs typeface="Arial" panose="020B0604020202020204" pitchFamily="34" charset="0"/>
            </a:endParaRPr>
          </a:p>
          <a:p>
            <a:pPr marL="1200150" lvl="2" indent="-285750">
              <a:spcAft>
                <a:spcPts val="600"/>
              </a:spcAft>
              <a:buFont typeface="Courier New" panose="02070309020205020404" pitchFamily="49" charset="0"/>
              <a:buChar char="o"/>
            </a:pPr>
            <a:endParaRPr lang="en-US" sz="14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25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Approach to Responding to Comments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Policy Issues Outside the Scope of the PMPU</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AD829B1C-80E1-4CB9-800E-8E17AC80B2C0}"/>
              </a:ext>
            </a:extLst>
          </p:cNvPr>
          <p:cNvSpPr txBox="1"/>
          <p:nvPr/>
        </p:nvSpPr>
        <p:spPr>
          <a:xfrm>
            <a:off x="1614156" y="1160904"/>
            <a:ext cx="6564236" cy="3533503"/>
          </a:xfrm>
          <a:prstGeom prst="rect">
            <a:avLst/>
          </a:prstGeom>
          <a:noFill/>
        </p:spPr>
        <p:txBody>
          <a:bodyPr wrap="square" lIns="0" rIns="0" rtlCol="0">
            <a:noAutofit/>
          </a:bodyPr>
          <a:lstStyle/>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Many not within scope of PMPU and more relevant to other policies or programs, such as: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District’s Budget Process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Major Maintenance or Capital Improvement Programs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Municipal Services Agreements</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Port Code</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Board and Administrative Policies</a:t>
            </a:r>
          </a:p>
          <a:p>
            <a:pPr marL="257175" indent="-257175">
              <a:spcAft>
                <a:spcPts val="600"/>
              </a:spcAft>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Port Master Plan Update contents guided by Coastal Act requirements, in alignment with the Port Act and Public Trust Doctrine</a:t>
            </a:r>
          </a:p>
          <a:p>
            <a:pPr marL="742950" lvl="1" indent="-285750">
              <a:spcAft>
                <a:spcPts val="600"/>
              </a:spcAft>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714375" lvl="1" indent="-257175">
              <a:spcAft>
                <a:spcPts val="600"/>
              </a:spcAft>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lvl="1">
              <a:spcAft>
                <a:spcPts val="600"/>
              </a:spcAft>
            </a:pPr>
            <a:endParaRPr lang="en-US" sz="1400">
              <a:latin typeface="Arial" panose="020B0604020202020204" pitchFamily="34" charset="0"/>
              <a:cs typeface="Arial" panose="020B0604020202020204" pitchFamily="34" charset="0"/>
            </a:endParaRPr>
          </a:p>
          <a:p>
            <a:pPr marL="1200150" lvl="2" indent="-285750">
              <a:spcAft>
                <a:spcPts val="600"/>
              </a:spcAft>
              <a:buFont typeface="Courier New" panose="02070309020205020404" pitchFamily="49" charset="0"/>
              <a:buChar char="o"/>
            </a:pPr>
            <a:endParaRPr lang="en-US" sz="14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62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Requested Board Direction</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7113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Existing Residential Piers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1405626" y="1192802"/>
            <a:ext cx="6842333"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altLang="en-US" sz="1800">
                <a:latin typeface="Arial" panose="020B0604020202020204" pitchFamily="34" charset="0"/>
                <a:cs typeface="Arial" panose="020B0604020202020204" pitchFamily="34" charset="0"/>
              </a:rPr>
              <a:t>Residential piers exist in two District areas:</a:t>
            </a:r>
          </a:p>
          <a:p>
            <a:pPr lvl="1">
              <a:spcAft>
                <a:spcPts val="600"/>
              </a:spcAft>
            </a:pPr>
            <a:endParaRPr lang="en-US" altLang="en-US" sz="18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altLang="en-US" sz="1800">
                <a:latin typeface="Arial" panose="020B0604020202020204" pitchFamily="34" charset="0"/>
                <a:cs typeface="Arial" panose="020B0604020202020204" pitchFamily="34" charset="0"/>
              </a:rPr>
              <a:t>La Playa in the Shelter Island Planning District</a:t>
            </a:r>
          </a:p>
          <a:p>
            <a:pPr lvl="1"/>
            <a:endParaRPr lang="en-US" altLang="en-US" sz="18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en-US" sz="1800">
                <a:latin typeface="Arial" panose="020B0604020202020204" pitchFamily="34" charset="0"/>
                <a:cs typeface="Arial" panose="020B0604020202020204" pitchFamily="34" charset="0"/>
              </a:rPr>
              <a:t>Coronado Cays in the Silver Strand Planning District</a:t>
            </a:r>
          </a:p>
          <a:p>
            <a:pPr lvl="1"/>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47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4F949-7E92-48E7-816C-8113696CB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0395" y="898794"/>
            <a:ext cx="7638306" cy="4142563"/>
          </a:xfrm>
          <a:prstGeom prst="rect">
            <a:avLst/>
          </a:prstGeom>
        </p:spPr>
      </p:pic>
      <p:sp>
        <p:nvSpPr>
          <p:cNvPr id="6" name="Freeform: Shape 5">
            <a:extLst>
              <a:ext uri="{FF2B5EF4-FFF2-40B4-BE49-F238E27FC236}">
                <a16:creationId xmlns:a16="http://schemas.microsoft.com/office/drawing/2014/main" id="{04C32DB9-2FC0-447B-A1B8-A9DECF6DE89A}"/>
              </a:ext>
            </a:extLst>
          </p:cNvPr>
          <p:cNvSpPr/>
          <p:nvPr/>
        </p:nvSpPr>
        <p:spPr>
          <a:xfrm>
            <a:off x="2158114" y="1492110"/>
            <a:ext cx="5612831" cy="3076251"/>
          </a:xfrm>
          <a:custGeom>
            <a:avLst/>
            <a:gdLst>
              <a:gd name="connsiteX0" fmla="*/ 0 w 2703153"/>
              <a:gd name="connsiteY0" fmla="*/ 2759886 h 2759886"/>
              <a:gd name="connsiteX1" fmla="*/ 310362 w 2703153"/>
              <a:gd name="connsiteY1" fmla="*/ 2412815 h 2759886"/>
              <a:gd name="connsiteX2" fmla="*/ 567328 w 2703153"/>
              <a:gd name="connsiteY2" fmla="*/ 2172534 h 2759886"/>
              <a:gd name="connsiteX3" fmla="*/ 1822125 w 2703153"/>
              <a:gd name="connsiteY3" fmla="*/ 901051 h 2759886"/>
              <a:gd name="connsiteX4" fmla="*/ 1958952 w 2703153"/>
              <a:gd name="connsiteY4" fmla="*/ 637410 h 2759886"/>
              <a:gd name="connsiteX5" fmla="*/ 2232604 w 2703153"/>
              <a:gd name="connsiteY5" fmla="*/ 357083 h 2759886"/>
              <a:gd name="connsiteX6" fmla="*/ 2703153 w 2703153"/>
              <a:gd name="connsiteY6" fmla="*/ 0 h 2759886"/>
              <a:gd name="connsiteX0" fmla="*/ 0 w 2703153"/>
              <a:gd name="connsiteY0" fmla="*/ 2759886 h 2759886"/>
              <a:gd name="connsiteX1" fmla="*/ 310362 w 2703153"/>
              <a:gd name="connsiteY1" fmla="*/ 2412815 h 2759886"/>
              <a:gd name="connsiteX2" fmla="*/ 567328 w 2703153"/>
              <a:gd name="connsiteY2" fmla="*/ 2172534 h 2759886"/>
              <a:gd name="connsiteX3" fmla="*/ 1822125 w 2703153"/>
              <a:gd name="connsiteY3" fmla="*/ 901051 h 2759886"/>
              <a:gd name="connsiteX4" fmla="*/ 1958952 w 2703153"/>
              <a:gd name="connsiteY4" fmla="*/ 637410 h 2759886"/>
              <a:gd name="connsiteX5" fmla="*/ 2232604 w 2703153"/>
              <a:gd name="connsiteY5" fmla="*/ 357083 h 2759886"/>
              <a:gd name="connsiteX6" fmla="*/ 2579676 w 2703153"/>
              <a:gd name="connsiteY6" fmla="*/ 86768 h 2759886"/>
              <a:gd name="connsiteX7" fmla="*/ 2703153 w 2703153"/>
              <a:gd name="connsiteY7" fmla="*/ 0 h 2759886"/>
              <a:gd name="connsiteX0" fmla="*/ 0 w 5923576"/>
              <a:gd name="connsiteY0" fmla="*/ 3237110 h 3237110"/>
              <a:gd name="connsiteX1" fmla="*/ 310362 w 5923576"/>
              <a:gd name="connsiteY1" fmla="*/ 2890039 h 3237110"/>
              <a:gd name="connsiteX2" fmla="*/ 567328 w 5923576"/>
              <a:gd name="connsiteY2" fmla="*/ 2649758 h 3237110"/>
              <a:gd name="connsiteX3" fmla="*/ 1822125 w 5923576"/>
              <a:gd name="connsiteY3" fmla="*/ 1378275 h 3237110"/>
              <a:gd name="connsiteX4" fmla="*/ 1958952 w 5923576"/>
              <a:gd name="connsiteY4" fmla="*/ 1114634 h 3237110"/>
              <a:gd name="connsiteX5" fmla="*/ 2232604 w 5923576"/>
              <a:gd name="connsiteY5" fmla="*/ 834307 h 3237110"/>
              <a:gd name="connsiteX6" fmla="*/ 2579676 w 5923576"/>
              <a:gd name="connsiteY6" fmla="*/ 563992 h 3237110"/>
              <a:gd name="connsiteX7" fmla="*/ 5923576 w 5923576"/>
              <a:gd name="connsiteY7" fmla="*/ 0 h 3237110"/>
              <a:gd name="connsiteX0" fmla="*/ 0 w 5923576"/>
              <a:gd name="connsiteY0" fmla="*/ 3237110 h 3237110"/>
              <a:gd name="connsiteX1" fmla="*/ 310362 w 5923576"/>
              <a:gd name="connsiteY1" fmla="*/ 2890039 h 3237110"/>
              <a:gd name="connsiteX2" fmla="*/ 567328 w 5923576"/>
              <a:gd name="connsiteY2" fmla="*/ 2649758 h 3237110"/>
              <a:gd name="connsiteX3" fmla="*/ 1822125 w 5923576"/>
              <a:gd name="connsiteY3" fmla="*/ 1378275 h 3237110"/>
              <a:gd name="connsiteX4" fmla="*/ 1958952 w 5923576"/>
              <a:gd name="connsiteY4" fmla="*/ 1114634 h 3237110"/>
              <a:gd name="connsiteX5" fmla="*/ 2232604 w 5923576"/>
              <a:gd name="connsiteY5" fmla="*/ 834307 h 3237110"/>
              <a:gd name="connsiteX6" fmla="*/ 2579676 w 5923576"/>
              <a:gd name="connsiteY6" fmla="*/ 563992 h 3237110"/>
              <a:gd name="connsiteX7" fmla="*/ 4852326 w 5923576"/>
              <a:gd name="connsiteY7" fmla="*/ 180211 h 3237110"/>
              <a:gd name="connsiteX8" fmla="*/ 5923576 w 5923576"/>
              <a:gd name="connsiteY8" fmla="*/ 0 h 3237110"/>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4698813 w 5923576"/>
              <a:gd name="connsiteY7" fmla="*/ 0 h 3400633"/>
              <a:gd name="connsiteX8" fmla="*/ 5923576 w 5923576"/>
              <a:gd name="connsiteY8"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4698813 w 5923576"/>
              <a:gd name="connsiteY7" fmla="*/ 0 h 3400633"/>
              <a:gd name="connsiteX8" fmla="*/ 5923576 w 5923576"/>
              <a:gd name="connsiteY8"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4698813 w 5923576"/>
              <a:gd name="connsiteY7" fmla="*/ 0 h 3400633"/>
              <a:gd name="connsiteX8" fmla="*/ 5923576 w 5923576"/>
              <a:gd name="connsiteY8" fmla="*/ 163523 h 3400633"/>
              <a:gd name="connsiteX0" fmla="*/ 0 w 5923576"/>
              <a:gd name="connsiteY0" fmla="*/ 3436030 h 3436030"/>
              <a:gd name="connsiteX1" fmla="*/ 310362 w 5923576"/>
              <a:gd name="connsiteY1" fmla="*/ 3088959 h 3436030"/>
              <a:gd name="connsiteX2" fmla="*/ 567328 w 5923576"/>
              <a:gd name="connsiteY2" fmla="*/ 2848678 h 3436030"/>
              <a:gd name="connsiteX3" fmla="*/ 1822125 w 5923576"/>
              <a:gd name="connsiteY3" fmla="*/ 1577195 h 3436030"/>
              <a:gd name="connsiteX4" fmla="*/ 1958952 w 5923576"/>
              <a:gd name="connsiteY4" fmla="*/ 1313554 h 3436030"/>
              <a:gd name="connsiteX5" fmla="*/ 2232604 w 5923576"/>
              <a:gd name="connsiteY5" fmla="*/ 1033227 h 3436030"/>
              <a:gd name="connsiteX6" fmla="*/ 2579676 w 5923576"/>
              <a:gd name="connsiteY6" fmla="*/ 762912 h 3436030"/>
              <a:gd name="connsiteX7" fmla="*/ 4698813 w 5923576"/>
              <a:gd name="connsiteY7" fmla="*/ 35397 h 3436030"/>
              <a:gd name="connsiteX8" fmla="*/ 5509759 w 5923576"/>
              <a:gd name="connsiteY8" fmla="*/ 122165 h 3436030"/>
              <a:gd name="connsiteX9" fmla="*/ 5923576 w 5923576"/>
              <a:gd name="connsiteY9" fmla="*/ 198920 h 3436030"/>
              <a:gd name="connsiteX0" fmla="*/ 0 w 5923576"/>
              <a:gd name="connsiteY0" fmla="*/ 3439719 h 3439719"/>
              <a:gd name="connsiteX1" fmla="*/ 310362 w 5923576"/>
              <a:gd name="connsiteY1" fmla="*/ 3092648 h 3439719"/>
              <a:gd name="connsiteX2" fmla="*/ 567328 w 5923576"/>
              <a:gd name="connsiteY2" fmla="*/ 2852367 h 3439719"/>
              <a:gd name="connsiteX3" fmla="*/ 1822125 w 5923576"/>
              <a:gd name="connsiteY3" fmla="*/ 1580884 h 3439719"/>
              <a:gd name="connsiteX4" fmla="*/ 1958952 w 5923576"/>
              <a:gd name="connsiteY4" fmla="*/ 1317243 h 3439719"/>
              <a:gd name="connsiteX5" fmla="*/ 2232604 w 5923576"/>
              <a:gd name="connsiteY5" fmla="*/ 1036916 h 3439719"/>
              <a:gd name="connsiteX6" fmla="*/ 2579676 w 5923576"/>
              <a:gd name="connsiteY6" fmla="*/ 766601 h 3439719"/>
              <a:gd name="connsiteX7" fmla="*/ 4698813 w 5923576"/>
              <a:gd name="connsiteY7" fmla="*/ 39086 h 3439719"/>
              <a:gd name="connsiteX8" fmla="*/ 5506422 w 5923576"/>
              <a:gd name="connsiteY8" fmla="*/ 102494 h 3439719"/>
              <a:gd name="connsiteX9" fmla="*/ 5923576 w 5923576"/>
              <a:gd name="connsiteY9" fmla="*/ 202609 h 3439719"/>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4698813 w 5923576"/>
              <a:gd name="connsiteY7" fmla="*/ 0 h 3400633"/>
              <a:gd name="connsiteX8" fmla="*/ 5506422 w 5923576"/>
              <a:gd name="connsiteY8" fmla="*/ 63408 h 3400633"/>
              <a:gd name="connsiteX9" fmla="*/ 5923576 w 5923576"/>
              <a:gd name="connsiteY9"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4698813 w 5923576"/>
              <a:gd name="connsiteY7" fmla="*/ 0 h 3400633"/>
              <a:gd name="connsiteX8" fmla="*/ 5506422 w 5923576"/>
              <a:gd name="connsiteY8" fmla="*/ 63408 h 3400633"/>
              <a:gd name="connsiteX9" fmla="*/ 5923576 w 5923576"/>
              <a:gd name="connsiteY9"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3557482 w 5923576"/>
              <a:gd name="connsiteY7" fmla="*/ 360422 h 3400633"/>
              <a:gd name="connsiteX8" fmla="*/ 4698813 w 5923576"/>
              <a:gd name="connsiteY8" fmla="*/ 0 h 3400633"/>
              <a:gd name="connsiteX9" fmla="*/ 5506422 w 5923576"/>
              <a:gd name="connsiteY9" fmla="*/ 63408 h 3400633"/>
              <a:gd name="connsiteX10" fmla="*/ 5923576 w 5923576"/>
              <a:gd name="connsiteY10"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3851158 w 5923576"/>
              <a:gd name="connsiteY7" fmla="*/ 93444 h 3400633"/>
              <a:gd name="connsiteX8" fmla="*/ 4698813 w 5923576"/>
              <a:gd name="connsiteY8" fmla="*/ 0 h 3400633"/>
              <a:gd name="connsiteX9" fmla="*/ 5506422 w 5923576"/>
              <a:gd name="connsiteY9" fmla="*/ 63408 h 3400633"/>
              <a:gd name="connsiteX10" fmla="*/ 5923576 w 5923576"/>
              <a:gd name="connsiteY10" fmla="*/ 163523 h 3400633"/>
              <a:gd name="connsiteX0" fmla="*/ 0 w 5923576"/>
              <a:gd name="connsiteY0" fmla="*/ 3400633 h 3400633"/>
              <a:gd name="connsiteX1" fmla="*/ 310362 w 5923576"/>
              <a:gd name="connsiteY1" fmla="*/ 3053562 h 3400633"/>
              <a:gd name="connsiteX2" fmla="*/ 567328 w 5923576"/>
              <a:gd name="connsiteY2" fmla="*/ 2813281 h 3400633"/>
              <a:gd name="connsiteX3" fmla="*/ 1822125 w 5923576"/>
              <a:gd name="connsiteY3" fmla="*/ 1541798 h 3400633"/>
              <a:gd name="connsiteX4" fmla="*/ 1958952 w 5923576"/>
              <a:gd name="connsiteY4" fmla="*/ 1278157 h 3400633"/>
              <a:gd name="connsiteX5" fmla="*/ 2232604 w 5923576"/>
              <a:gd name="connsiteY5" fmla="*/ 997830 h 3400633"/>
              <a:gd name="connsiteX6" fmla="*/ 2579676 w 5923576"/>
              <a:gd name="connsiteY6" fmla="*/ 727515 h 3400633"/>
              <a:gd name="connsiteX7" fmla="*/ 3851158 w 5923576"/>
              <a:gd name="connsiteY7" fmla="*/ 93444 h 3400633"/>
              <a:gd name="connsiteX8" fmla="*/ 4698813 w 5923576"/>
              <a:gd name="connsiteY8" fmla="*/ 0 h 3400633"/>
              <a:gd name="connsiteX9" fmla="*/ 5506422 w 5923576"/>
              <a:gd name="connsiteY9" fmla="*/ 63408 h 3400633"/>
              <a:gd name="connsiteX10" fmla="*/ 5923576 w 5923576"/>
              <a:gd name="connsiteY10" fmla="*/ 163523 h 3400633"/>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851158 w 5923576"/>
              <a:gd name="connsiteY7" fmla="*/ 93460 h 3400649"/>
              <a:gd name="connsiteX8" fmla="*/ 4698813 w 5923576"/>
              <a:gd name="connsiteY8" fmla="*/ 16 h 3400649"/>
              <a:gd name="connsiteX9" fmla="*/ 5506422 w 5923576"/>
              <a:gd name="connsiteY9" fmla="*/ 63424 h 3400649"/>
              <a:gd name="connsiteX10" fmla="*/ 5923576 w 5923576"/>
              <a:gd name="connsiteY10"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851158 w 5923576"/>
              <a:gd name="connsiteY7" fmla="*/ 93460 h 3400649"/>
              <a:gd name="connsiteX8" fmla="*/ 4698813 w 5923576"/>
              <a:gd name="connsiteY8" fmla="*/ 16 h 3400649"/>
              <a:gd name="connsiteX9" fmla="*/ 5506422 w 5923576"/>
              <a:gd name="connsiteY9" fmla="*/ 63424 h 3400649"/>
              <a:gd name="connsiteX10" fmla="*/ 5923576 w 5923576"/>
              <a:gd name="connsiteY10"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444016 w 5923576"/>
              <a:gd name="connsiteY7" fmla="*/ 290356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597529 w 5923576"/>
              <a:gd name="connsiteY7" fmla="*/ 136844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597529 w 5923576"/>
              <a:gd name="connsiteY7" fmla="*/ 136844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597529 w 5923576"/>
              <a:gd name="connsiteY7" fmla="*/ 136844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597529 w 5923576"/>
              <a:gd name="connsiteY7" fmla="*/ 136844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597529 w 5923576"/>
              <a:gd name="connsiteY7" fmla="*/ 136844 h 3400649"/>
              <a:gd name="connsiteX8" fmla="*/ 3851158 w 5923576"/>
              <a:gd name="connsiteY8" fmla="*/ 93460 h 3400649"/>
              <a:gd name="connsiteX9" fmla="*/ 4698813 w 5923576"/>
              <a:gd name="connsiteY9" fmla="*/ 16 h 3400649"/>
              <a:gd name="connsiteX10" fmla="*/ 5506422 w 5923576"/>
              <a:gd name="connsiteY10" fmla="*/ 63424 h 3400649"/>
              <a:gd name="connsiteX11" fmla="*/ 5923576 w 5923576"/>
              <a:gd name="connsiteY11"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177038 w 5923576"/>
              <a:gd name="connsiteY7" fmla="*/ 343752 h 3400649"/>
              <a:gd name="connsiteX8" fmla="*/ 3597529 w 5923576"/>
              <a:gd name="connsiteY8" fmla="*/ 136844 h 3400649"/>
              <a:gd name="connsiteX9" fmla="*/ 3851158 w 5923576"/>
              <a:gd name="connsiteY9" fmla="*/ 93460 h 3400649"/>
              <a:gd name="connsiteX10" fmla="*/ 4698813 w 5923576"/>
              <a:gd name="connsiteY10" fmla="*/ 16 h 3400649"/>
              <a:gd name="connsiteX11" fmla="*/ 5506422 w 5923576"/>
              <a:gd name="connsiteY11" fmla="*/ 63424 h 3400649"/>
              <a:gd name="connsiteX12" fmla="*/ 5923576 w 5923576"/>
              <a:gd name="connsiteY12"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157015 w 5923576"/>
              <a:gd name="connsiteY7" fmla="*/ 377124 h 3400649"/>
              <a:gd name="connsiteX8" fmla="*/ 3597529 w 5923576"/>
              <a:gd name="connsiteY8" fmla="*/ 136844 h 3400649"/>
              <a:gd name="connsiteX9" fmla="*/ 3851158 w 5923576"/>
              <a:gd name="connsiteY9" fmla="*/ 93460 h 3400649"/>
              <a:gd name="connsiteX10" fmla="*/ 4698813 w 5923576"/>
              <a:gd name="connsiteY10" fmla="*/ 16 h 3400649"/>
              <a:gd name="connsiteX11" fmla="*/ 5506422 w 5923576"/>
              <a:gd name="connsiteY11" fmla="*/ 63424 h 3400649"/>
              <a:gd name="connsiteX12" fmla="*/ 5923576 w 5923576"/>
              <a:gd name="connsiteY12"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170364 w 5923576"/>
              <a:gd name="connsiteY7" fmla="*/ 373787 h 3400649"/>
              <a:gd name="connsiteX8" fmla="*/ 3597529 w 5923576"/>
              <a:gd name="connsiteY8" fmla="*/ 136844 h 3400649"/>
              <a:gd name="connsiteX9" fmla="*/ 3851158 w 5923576"/>
              <a:gd name="connsiteY9" fmla="*/ 93460 h 3400649"/>
              <a:gd name="connsiteX10" fmla="*/ 4698813 w 5923576"/>
              <a:gd name="connsiteY10" fmla="*/ 16 h 3400649"/>
              <a:gd name="connsiteX11" fmla="*/ 5506422 w 5923576"/>
              <a:gd name="connsiteY11" fmla="*/ 63424 h 3400649"/>
              <a:gd name="connsiteX12" fmla="*/ 5923576 w 5923576"/>
              <a:gd name="connsiteY12"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170364 w 5923576"/>
              <a:gd name="connsiteY7" fmla="*/ 373787 h 3400649"/>
              <a:gd name="connsiteX8" fmla="*/ 3597529 w 5923576"/>
              <a:gd name="connsiteY8" fmla="*/ 136844 h 3400649"/>
              <a:gd name="connsiteX9" fmla="*/ 3851158 w 5923576"/>
              <a:gd name="connsiteY9" fmla="*/ 93460 h 3400649"/>
              <a:gd name="connsiteX10" fmla="*/ 4698813 w 5923576"/>
              <a:gd name="connsiteY10" fmla="*/ 16 h 3400649"/>
              <a:gd name="connsiteX11" fmla="*/ 5506422 w 5923576"/>
              <a:gd name="connsiteY11" fmla="*/ 63424 h 3400649"/>
              <a:gd name="connsiteX12" fmla="*/ 5923576 w 5923576"/>
              <a:gd name="connsiteY12"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958952 w 5923576"/>
              <a:gd name="connsiteY4" fmla="*/ 1278173 h 3400649"/>
              <a:gd name="connsiteX5" fmla="*/ 2232604 w 5923576"/>
              <a:gd name="connsiteY5" fmla="*/ 997846 h 3400649"/>
              <a:gd name="connsiteX6" fmla="*/ 2579676 w 5923576"/>
              <a:gd name="connsiteY6" fmla="*/ 727531 h 3400649"/>
              <a:gd name="connsiteX7" fmla="*/ 3170364 w 5923576"/>
              <a:gd name="connsiteY7" fmla="*/ 373787 h 3400649"/>
              <a:gd name="connsiteX8" fmla="*/ 3597529 w 5923576"/>
              <a:gd name="connsiteY8" fmla="*/ 136844 h 3400649"/>
              <a:gd name="connsiteX9" fmla="*/ 3851158 w 5923576"/>
              <a:gd name="connsiteY9" fmla="*/ 93460 h 3400649"/>
              <a:gd name="connsiteX10" fmla="*/ 4698813 w 5923576"/>
              <a:gd name="connsiteY10" fmla="*/ 16 h 3400649"/>
              <a:gd name="connsiteX11" fmla="*/ 5506422 w 5923576"/>
              <a:gd name="connsiteY11" fmla="*/ 63424 h 3400649"/>
              <a:gd name="connsiteX12" fmla="*/ 5923576 w 5923576"/>
              <a:gd name="connsiteY12"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892206 w 5923576"/>
              <a:gd name="connsiteY4" fmla="*/ 1401653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892206 w 5923576"/>
              <a:gd name="connsiteY4" fmla="*/ 1401653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10362 w 5923576"/>
              <a:gd name="connsiteY1" fmla="*/ 3053578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93793 w 5923576"/>
              <a:gd name="connsiteY1" fmla="*/ 2970147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93793 w 5923576"/>
              <a:gd name="connsiteY1" fmla="*/ 2970147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93793 w 5923576"/>
              <a:gd name="connsiteY1" fmla="*/ 2970147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93793 w 5923576"/>
              <a:gd name="connsiteY1" fmla="*/ 2970147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70432 w 5923576"/>
              <a:gd name="connsiteY1" fmla="*/ 2986833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70432 w 5923576"/>
              <a:gd name="connsiteY1" fmla="*/ 2986833 h 3400649"/>
              <a:gd name="connsiteX2" fmla="*/ 567328 w 5923576"/>
              <a:gd name="connsiteY2" fmla="*/ 2813297 h 3400649"/>
              <a:gd name="connsiteX3" fmla="*/ 1822125 w 5923576"/>
              <a:gd name="connsiteY3" fmla="*/ 1541814 h 3400649"/>
              <a:gd name="connsiteX4" fmla="*/ 1872182 w 5923576"/>
              <a:gd name="connsiteY4" fmla="*/ 1388304 h 3400649"/>
              <a:gd name="connsiteX5" fmla="*/ 1958952 w 5923576"/>
              <a:gd name="connsiteY5" fmla="*/ 1278173 h 3400649"/>
              <a:gd name="connsiteX6" fmla="*/ 2232604 w 5923576"/>
              <a:gd name="connsiteY6" fmla="*/ 997846 h 3400649"/>
              <a:gd name="connsiteX7" fmla="*/ 2579676 w 5923576"/>
              <a:gd name="connsiteY7" fmla="*/ 727531 h 3400649"/>
              <a:gd name="connsiteX8" fmla="*/ 3170364 w 5923576"/>
              <a:gd name="connsiteY8" fmla="*/ 373787 h 3400649"/>
              <a:gd name="connsiteX9" fmla="*/ 3597529 w 5923576"/>
              <a:gd name="connsiteY9" fmla="*/ 136844 h 3400649"/>
              <a:gd name="connsiteX10" fmla="*/ 3851158 w 5923576"/>
              <a:gd name="connsiteY10" fmla="*/ 93460 h 3400649"/>
              <a:gd name="connsiteX11" fmla="*/ 4698813 w 5923576"/>
              <a:gd name="connsiteY11" fmla="*/ 16 h 3400649"/>
              <a:gd name="connsiteX12" fmla="*/ 5506422 w 5923576"/>
              <a:gd name="connsiteY12" fmla="*/ 63424 h 3400649"/>
              <a:gd name="connsiteX13" fmla="*/ 5923576 w 5923576"/>
              <a:gd name="connsiteY13" fmla="*/ 163539 h 3400649"/>
              <a:gd name="connsiteX0" fmla="*/ 0 w 5923576"/>
              <a:gd name="connsiteY0" fmla="*/ 3400649 h 3400649"/>
              <a:gd name="connsiteX1" fmla="*/ 370432 w 5923576"/>
              <a:gd name="connsiteY1" fmla="*/ 2986833 h 3400649"/>
              <a:gd name="connsiteX2" fmla="*/ 567328 w 5923576"/>
              <a:gd name="connsiteY2" fmla="*/ 2813297 h 3400649"/>
              <a:gd name="connsiteX3" fmla="*/ 1244784 w 5923576"/>
              <a:gd name="connsiteY3" fmla="*/ 2119156 h 3400649"/>
              <a:gd name="connsiteX4" fmla="*/ 1822125 w 5923576"/>
              <a:gd name="connsiteY4" fmla="*/ 1541814 h 3400649"/>
              <a:gd name="connsiteX5" fmla="*/ 1872182 w 5923576"/>
              <a:gd name="connsiteY5" fmla="*/ 1388304 h 3400649"/>
              <a:gd name="connsiteX6" fmla="*/ 1958952 w 5923576"/>
              <a:gd name="connsiteY6" fmla="*/ 1278173 h 3400649"/>
              <a:gd name="connsiteX7" fmla="*/ 2232604 w 5923576"/>
              <a:gd name="connsiteY7" fmla="*/ 997846 h 3400649"/>
              <a:gd name="connsiteX8" fmla="*/ 2579676 w 5923576"/>
              <a:gd name="connsiteY8" fmla="*/ 727531 h 3400649"/>
              <a:gd name="connsiteX9" fmla="*/ 3170364 w 5923576"/>
              <a:gd name="connsiteY9" fmla="*/ 373787 h 3400649"/>
              <a:gd name="connsiteX10" fmla="*/ 3597529 w 5923576"/>
              <a:gd name="connsiteY10" fmla="*/ 136844 h 3400649"/>
              <a:gd name="connsiteX11" fmla="*/ 3851158 w 5923576"/>
              <a:gd name="connsiteY11" fmla="*/ 93460 h 3400649"/>
              <a:gd name="connsiteX12" fmla="*/ 4698813 w 5923576"/>
              <a:gd name="connsiteY12" fmla="*/ 16 h 3400649"/>
              <a:gd name="connsiteX13" fmla="*/ 5506422 w 5923576"/>
              <a:gd name="connsiteY13" fmla="*/ 63424 h 3400649"/>
              <a:gd name="connsiteX14" fmla="*/ 5923576 w 5923576"/>
              <a:gd name="connsiteY14" fmla="*/ 163539 h 3400649"/>
              <a:gd name="connsiteX0" fmla="*/ 0 w 5923576"/>
              <a:gd name="connsiteY0" fmla="*/ 3400649 h 3400649"/>
              <a:gd name="connsiteX1" fmla="*/ 370432 w 5923576"/>
              <a:gd name="connsiteY1" fmla="*/ 2986833 h 3400649"/>
              <a:gd name="connsiteX2" fmla="*/ 567328 w 5923576"/>
              <a:gd name="connsiteY2" fmla="*/ 2813297 h 3400649"/>
              <a:gd name="connsiteX3" fmla="*/ 1241447 w 5923576"/>
              <a:gd name="connsiteY3" fmla="*/ 2105808 h 3400649"/>
              <a:gd name="connsiteX4" fmla="*/ 1822125 w 5923576"/>
              <a:gd name="connsiteY4" fmla="*/ 1541814 h 3400649"/>
              <a:gd name="connsiteX5" fmla="*/ 1872182 w 5923576"/>
              <a:gd name="connsiteY5" fmla="*/ 1388304 h 3400649"/>
              <a:gd name="connsiteX6" fmla="*/ 1958952 w 5923576"/>
              <a:gd name="connsiteY6" fmla="*/ 1278173 h 3400649"/>
              <a:gd name="connsiteX7" fmla="*/ 2232604 w 5923576"/>
              <a:gd name="connsiteY7" fmla="*/ 997846 h 3400649"/>
              <a:gd name="connsiteX8" fmla="*/ 2579676 w 5923576"/>
              <a:gd name="connsiteY8" fmla="*/ 727531 h 3400649"/>
              <a:gd name="connsiteX9" fmla="*/ 3170364 w 5923576"/>
              <a:gd name="connsiteY9" fmla="*/ 373787 h 3400649"/>
              <a:gd name="connsiteX10" fmla="*/ 3597529 w 5923576"/>
              <a:gd name="connsiteY10" fmla="*/ 136844 h 3400649"/>
              <a:gd name="connsiteX11" fmla="*/ 3851158 w 5923576"/>
              <a:gd name="connsiteY11" fmla="*/ 93460 h 3400649"/>
              <a:gd name="connsiteX12" fmla="*/ 4698813 w 5923576"/>
              <a:gd name="connsiteY12" fmla="*/ 16 h 3400649"/>
              <a:gd name="connsiteX13" fmla="*/ 5506422 w 5923576"/>
              <a:gd name="connsiteY13" fmla="*/ 63424 h 3400649"/>
              <a:gd name="connsiteX14" fmla="*/ 5923576 w 5923576"/>
              <a:gd name="connsiteY14" fmla="*/ 163539 h 340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3576" h="3400649">
                <a:moveTo>
                  <a:pt x="0" y="3400649"/>
                </a:moveTo>
                <a:cubicBezTo>
                  <a:pt x="131264" y="3257148"/>
                  <a:pt x="229156" y="3063590"/>
                  <a:pt x="370432" y="2986833"/>
                </a:cubicBezTo>
                <a:cubicBezTo>
                  <a:pt x="442739" y="2949011"/>
                  <a:pt x="501696" y="2871142"/>
                  <a:pt x="567328" y="2813297"/>
                </a:cubicBezTo>
                <a:lnTo>
                  <a:pt x="1241447" y="2105808"/>
                </a:lnTo>
                <a:lnTo>
                  <a:pt x="1822125" y="1541814"/>
                </a:lnTo>
                <a:cubicBezTo>
                  <a:pt x="1859391" y="1503436"/>
                  <a:pt x="1849377" y="1432244"/>
                  <a:pt x="1872182" y="1388304"/>
                </a:cubicBezTo>
                <a:cubicBezTo>
                  <a:pt x="1894987" y="1344364"/>
                  <a:pt x="1902219" y="1345474"/>
                  <a:pt x="1958952" y="1278173"/>
                </a:cubicBezTo>
                <a:lnTo>
                  <a:pt x="2232604" y="997846"/>
                </a:lnTo>
                <a:lnTo>
                  <a:pt x="2579676" y="727531"/>
                </a:lnTo>
                <a:cubicBezTo>
                  <a:pt x="2737082" y="618515"/>
                  <a:pt x="3000722" y="472235"/>
                  <a:pt x="3170364" y="373787"/>
                </a:cubicBezTo>
                <a:cubicBezTo>
                  <a:pt x="3340006" y="275339"/>
                  <a:pt x="3485176" y="178559"/>
                  <a:pt x="3597529" y="136844"/>
                </a:cubicBezTo>
                <a:cubicBezTo>
                  <a:pt x="3756047" y="97911"/>
                  <a:pt x="3642025" y="141850"/>
                  <a:pt x="3851158" y="93460"/>
                </a:cubicBezTo>
                <a:cubicBezTo>
                  <a:pt x="4190998" y="12254"/>
                  <a:pt x="4407363" y="-540"/>
                  <a:pt x="4698813" y="16"/>
                </a:cubicBezTo>
                <a:cubicBezTo>
                  <a:pt x="5087043" y="16703"/>
                  <a:pt x="5302295" y="36170"/>
                  <a:pt x="5506422" y="63424"/>
                </a:cubicBezTo>
                <a:cubicBezTo>
                  <a:pt x="5710549" y="90678"/>
                  <a:pt x="5854607" y="150747"/>
                  <a:pt x="5923576" y="163539"/>
                </a:cubicBezTo>
              </a:path>
            </a:pathLst>
          </a:custGeom>
          <a:noFill/>
          <a:ln w="38100">
            <a:solidFill>
              <a:srgbClr val="FF00FF"/>
            </a:solidFill>
            <a:prstDash val="sysDash"/>
            <a:headEnd type="triangle"/>
            <a:tailEnd type="triangle"/>
          </a:ln>
          <a:effectLst>
            <a:outerShdw blurRad="25400"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A2987BBB-534C-4B08-B257-2761F8E46110}"/>
              </a:ext>
            </a:extLst>
          </p:cNvPr>
          <p:cNvSpPr/>
          <p:nvPr/>
        </p:nvSpPr>
        <p:spPr>
          <a:xfrm>
            <a:off x="7124179" y="1460326"/>
            <a:ext cx="425610" cy="406325"/>
          </a:xfrm>
          <a:prstGeom prst="ellipse">
            <a:avLst/>
          </a:prstGeom>
          <a:noFill/>
          <a:ln w="19050">
            <a:solidFill>
              <a:srgbClr val="F7A8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0DCB218D-082B-4F66-8997-6AEE24694245}"/>
              </a:ext>
            </a:extLst>
          </p:cNvPr>
          <p:cNvSpPr/>
          <p:nvPr/>
        </p:nvSpPr>
        <p:spPr>
          <a:xfrm>
            <a:off x="6645483" y="1407332"/>
            <a:ext cx="394776" cy="376888"/>
          </a:xfrm>
          <a:prstGeom prst="ellipse">
            <a:avLst/>
          </a:prstGeom>
          <a:noFill/>
          <a:ln w="19050">
            <a:solidFill>
              <a:srgbClr val="F7A8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15D3626A-4B65-4B7D-B197-D701A37365B6}"/>
              </a:ext>
            </a:extLst>
          </p:cNvPr>
          <p:cNvSpPr/>
          <p:nvPr/>
        </p:nvSpPr>
        <p:spPr>
          <a:xfrm>
            <a:off x="5926764" y="1352949"/>
            <a:ext cx="394776" cy="376888"/>
          </a:xfrm>
          <a:prstGeom prst="ellipse">
            <a:avLst/>
          </a:prstGeom>
          <a:noFill/>
          <a:ln w="19050">
            <a:solidFill>
              <a:srgbClr val="F7A8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3195A8F2-977A-4498-823E-158DDC40C2C4}"/>
              </a:ext>
            </a:extLst>
          </p:cNvPr>
          <p:cNvSpPr/>
          <p:nvPr/>
        </p:nvSpPr>
        <p:spPr>
          <a:xfrm>
            <a:off x="3898952" y="2554158"/>
            <a:ext cx="394776" cy="376888"/>
          </a:xfrm>
          <a:prstGeom prst="ellipse">
            <a:avLst/>
          </a:prstGeom>
          <a:noFill/>
          <a:ln w="19050">
            <a:solidFill>
              <a:srgbClr val="F7A8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8B9C967E-31E1-4E15-8C73-B324EF5501FA}"/>
              </a:ext>
            </a:extLst>
          </p:cNvPr>
          <p:cNvSpPr/>
          <p:nvPr/>
        </p:nvSpPr>
        <p:spPr>
          <a:xfrm>
            <a:off x="2422179" y="4218040"/>
            <a:ext cx="394776" cy="376888"/>
          </a:xfrm>
          <a:prstGeom prst="ellipse">
            <a:avLst/>
          </a:prstGeom>
          <a:noFill/>
          <a:ln w="19050">
            <a:solidFill>
              <a:srgbClr val="F7A80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B55F61E7-D2E8-4BD2-8EED-23CB1273626A}"/>
              </a:ext>
            </a:extLst>
          </p:cNvPr>
          <p:cNvCxnSpPr>
            <a:cxnSpLocks/>
            <a:stCxn id="17" idx="0"/>
          </p:cNvCxnSpPr>
          <p:nvPr/>
        </p:nvCxnSpPr>
        <p:spPr>
          <a:xfrm flipH="1" flipV="1">
            <a:off x="7549789" y="1866651"/>
            <a:ext cx="519375" cy="568245"/>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B2E4E1-56DD-4830-8DF9-5EF3BD1A87EB}"/>
              </a:ext>
            </a:extLst>
          </p:cNvPr>
          <p:cNvCxnSpPr>
            <a:cxnSpLocks/>
            <a:stCxn id="18" idx="0"/>
            <a:endCxn id="8" idx="4"/>
          </p:cNvCxnSpPr>
          <p:nvPr/>
        </p:nvCxnSpPr>
        <p:spPr>
          <a:xfrm flipV="1">
            <a:off x="6824118" y="1784220"/>
            <a:ext cx="18753" cy="1194026"/>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2D734E-2A8D-4E51-A26D-E1D70224A56E}"/>
              </a:ext>
            </a:extLst>
          </p:cNvPr>
          <p:cNvCxnSpPr>
            <a:cxnSpLocks/>
            <a:stCxn id="19" idx="0"/>
            <a:endCxn id="9" idx="4"/>
          </p:cNvCxnSpPr>
          <p:nvPr/>
        </p:nvCxnSpPr>
        <p:spPr>
          <a:xfrm flipH="1" flipV="1">
            <a:off x="6124152" y="1729837"/>
            <a:ext cx="2799" cy="346493"/>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4F721A-0678-41F9-8648-D8DBE10EDB91}"/>
              </a:ext>
            </a:extLst>
          </p:cNvPr>
          <p:cNvCxnSpPr>
            <a:cxnSpLocks/>
            <a:stCxn id="20" idx="2"/>
            <a:endCxn id="10" idx="1"/>
          </p:cNvCxnSpPr>
          <p:nvPr/>
        </p:nvCxnSpPr>
        <p:spPr>
          <a:xfrm>
            <a:off x="3262084" y="1960842"/>
            <a:ext cx="694682" cy="648510"/>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89F3C4A-B335-4829-B7F1-9744EB62BDDD}"/>
              </a:ext>
            </a:extLst>
          </p:cNvPr>
          <p:cNvCxnSpPr>
            <a:cxnSpLocks/>
            <a:stCxn id="21" idx="1"/>
            <a:endCxn id="11" idx="6"/>
          </p:cNvCxnSpPr>
          <p:nvPr/>
        </p:nvCxnSpPr>
        <p:spPr>
          <a:xfrm flipH="1" flipV="1">
            <a:off x="2816955" y="4406484"/>
            <a:ext cx="698525" cy="91195"/>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7AABA9B-4B7D-475F-9A5B-7E33A0EDEAC6}"/>
              </a:ext>
            </a:extLst>
          </p:cNvPr>
          <p:cNvSpPr/>
          <p:nvPr/>
        </p:nvSpPr>
        <p:spPr>
          <a:xfrm>
            <a:off x="7426358" y="2434896"/>
            <a:ext cx="1285611" cy="285269"/>
          </a:xfrm>
          <a:prstGeom prst="rect">
            <a:avLst/>
          </a:prstGeom>
          <a:solidFill>
            <a:schemeClr val="bg1"/>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1. Olson, Alexander, Graham</a:t>
            </a:r>
          </a:p>
        </p:txBody>
      </p:sp>
      <p:sp>
        <p:nvSpPr>
          <p:cNvPr id="18" name="Rectangle 17">
            <a:extLst>
              <a:ext uri="{FF2B5EF4-FFF2-40B4-BE49-F238E27FC236}">
                <a16:creationId xmlns:a16="http://schemas.microsoft.com/office/drawing/2014/main" id="{36101077-0539-4DB5-B7C7-323F7B9C516F}"/>
              </a:ext>
            </a:extLst>
          </p:cNvPr>
          <p:cNvSpPr/>
          <p:nvPr/>
        </p:nvSpPr>
        <p:spPr>
          <a:xfrm>
            <a:off x="6284944" y="2978246"/>
            <a:ext cx="1078347" cy="285269"/>
          </a:xfrm>
          <a:prstGeom prst="rect">
            <a:avLst/>
          </a:prstGeom>
          <a:solidFill>
            <a:schemeClr val="bg1"/>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2. Driscoll</a:t>
            </a:r>
          </a:p>
        </p:txBody>
      </p:sp>
      <p:sp>
        <p:nvSpPr>
          <p:cNvPr id="19" name="Rectangle 18">
            <a:extLst>
              <a:ext uri="{FF2B5EF4-FFF2-40B4-BE49-F238E27FC236}">
                <a16:creationId xmlns:a16="http://schemas.microsoft.com/office/drawing/2014/main" id="{B33DE863-9D11-455F-89CB-755A7577A939}"/>
              </a:ext>
            </a:extLst>
          </p:cNvPr>
          <p:cNvSpPr/>
          <p:nvPr/>
        </p:nvSpPr>
        <p:spPr>
          <a:xfrm>
            <a:off x="5555549" y="2076330"/>
            <a:ext cx="1142803" cy="285269"/>
          </a:xfrm>
          <a:prstGeom prst="rect">
            <a:avLst/>
          </a:prstGeom>
          <a:solidFill>
            <a:schemeClr val="bg1"/>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3. Donnelley</a:t>
            </a:r>
          </a:p>
        </p:txBody>
      </p:sp>
      <p:sp>
        <p:nvSpPr>
          <p:cNvPr id="20" name="Rectangle 19">
            <a:extLst>
              <a:ext uri="{FF2B5EF4-FFF2-40B4-BE49-F238E27FC236}">
                <a16:creationId xmlns:a16="http://schemas.microsoft.com/office/drawing/2014/main" id="{D2476D53-9931-4D1A-AD45-8CFB0AC88BDB}"/>
              </a:ext>
            </a:extLst>
          </p:cNvPr>
          <p:cNvSpPr/>
          <p:nvPr/>
        </p:nvSpPr>
        <p:spPr>
          <a:xfrm>
            <a:off x="2584650" y="1675573"/>
            <a:ext cx="1354868" cy="285269"/>
          </a:xfrm>
          <a:prstGeom prst="rect">
            <a:avLst/>
          </a:prstGeom>
          <a:solidFill>
            <a:schemeClr val="bg1"/>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4. La Playa Yacht Club</a:t>
            </a:r>
          </a:p>
        </p:txBody>
      </p:sp>
      <p:sp>
        <p:nvSpPr>
          <p:cNvPr id="21" name="Rectangle 20">
            <a:extLst>
              <a:ext uri="{FF2B5EF4-FFF2-40B4-BE49-F238E27FC236}">
                <a16:creationId xmlns:a16="http://schemas.microsoft.com/office/drawing/2014/main" id="{C23D9F3F-C301-4ED5-B297-5F1470427F7F}"/>
              </a:ext>
            </a:extLst>
          </p:cNvPr>
          <p:cNvSpPr/>
          <p:nvPr/>
        </p:nvSpPr>
        <p:spPr>
          <a:xfrm>
            <a:off x="3515480" y="4355044"/>
            <a:ext cx="1078347" cy="285269"/>
          </a:xfrm>
          <a:prstGeom prst="rect">
            <a:avLst/>
          </a:prstGeom>
          <a:solidFill>
            <a:schemeClr val="bg1"/>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5. Arrington/Daly</a:t>
            </a:r>
          </a:p>
        </p:txBody>
      </p:sp>
      <p:cxnSp>
        <p:nvCxnSpPr>
          <p:cNvPr id="35" name="Straight Arrow Connector 34">
            <a:extLst>
              <a:ext uri="{FF2B5EF4-FFF2-40B4-BE49-F238E27FC236}">
                <a16:creationId xmlns:a16="http://schemas.microsoft.com/office/drawing/2014/main" id="{72220EEE-B9E2-4723-9D19-58295AC07349}"/>
              </a:ext>
            </a:extLst>
          </p:cNvPr>
          <p:cNvCxnSpPr>
            <a:cxnSpLocks/>
            <a:stCxn id="36" idx="2"/>
          </p:cNvCxnSpPr>
          <p:nvPr/>
        </p:nvCxnSpPr>
        <p:spPr>
          <a:xfrm>
            <a:off x="2051255" y="3136797"/>
            <a:ext cx="1090706" cy="369549"/>
          </a:xfrm>
          <a:prstGeom prst="straightConnector1">
            <a:avLst/>
          </a:prstGeom>
          <a:ln w="12700">
            <a:solidFill>
              <a:schemeClr val="bg1"/>
            </a:solidFill>
            <a:tailEnd type="triangl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AE507F1-3E2B-40C0-A163-BDB88BAE5A9B}"/>
              </a:ext>
            </a:extLst>
          </p:cNvPr>
          <p:cNvSpPr/>
          <p:nvPr/>
        </p:nvSpPr>
        <p:spPr>
          <a:xfrm>
            <a:off x="1317864" y="2609353"/>
            <a:ext cx="1466781" cy="527444"/>
          </a:xfrm>
          <a:prstGeom prst="rect">
            <a:avLst/>
          </a:prstGeom>
          <a:solidFill>
            <a:schemeClr val="bg1"/>
          </a:solidFill>
          <a:ln w="34925">
            <a:solidFill>
              <a:srgbClr val="FF00FF"/>
            </a:solid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tx1"/>
                </a:solidFill>
                <a:uLnTx/>
                <a:uFillTx/>
                <a:latin typeface="Arial"/>
                <a:ea typeface="+mn-ea"/>
                <a:cs typeface="+mn-cs"/>
              </a:rPr>
              <a:t>LA PLAYA TRAIL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err="1">
                <a:ln>
                  <a:noFill/>
                </a:ln>
                <a:solidFill>
                  <a:schemeClr val="tx1"/>
                </a:solidFill>
                <a:uLnTx/>
                <a:uFillTx/>
                <a:latin typeface="Arial"/>
                <a:ea typeface="+mn-ea"/>
                <a:cs typeface="+mn-cs"/>
              </a:rPr>
              <a:t>Approx</a:t>
            </a:r>
            <a:r>
              <a:rPr kumimoji="0" lang="en-US" sz="900" b="1" i="0" u="none" strike="noStrike" kern="1200" cap="none" spc="0" normalizeH="0" baseline="0" noProof="0">
                <a:ln>
                  <a:noFill/>
                </a:ln>
                <a:solidFill>
                  <a:schemeClr val="tx1"/>
                </a:solidFill>
                <a:uLnTx/>
                <a:uFillTx/>
                <a:latin typeface="Arial"/>
                <a:ea typeface="+mn-ea"/>
                <a:cs typeface="+mn-cs"/>
              </a:rPr>
              <a:t> 3,870 LF</a:t>
            </a:r>
          </a:p>
        </p:txBody>
      </p:sp>
      <p:sp>
        <p:nvSpPr>
          <p:cNvPr id="41" name="TextBox 40">
            <a:extLst>
              <a:ext uri="{FF2B5EF4-FFF2-40B4-BE49-F238E27FC236}">
                <a16:creationId xmlns:a16="http://schemas.microsoft.com/office/drawing/2014/main" id="{D4AFA01D-989B-4B22-A964-89A292FB2B1D}"/>
              </a:ext>
            </a:extLst>
          </p:cNvPr>
          <p:cNvSpPr txBox="1"/>
          <p:nvPr/>
        </p:nvSpPr>
        <p:spPr>
          <a:xfrm rot="20937863">
            <a:off x="5583296" y="3982590"/>
            <a:ext cx="1979296" cy="285269"/>
          </a:xfrm>
          <a:prstGeom prst="rect">
            <a:avLst/>
          </a:prstGeom>
          <a:noFill/>
        </p:spPr>
        <p:txBody>
          <a:bodyPr wrap="square" lIns="0" rIns="0"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1" u="none" strike="noStrike" kern="1200" cap="none" spc="0" normalizeH="0" baseline="0" noProof="0">
                <a:ln>
                  <a:noFill/>
                </a:ln>
                <a:solidFill>
                  <a:srgbClr val="006298">
                    <a:lumMod val="20000"/>
                    <a:lumOff val="80000"/>
                  </a:srgbClr>
                </a:solidFill>
                <a:effectLst>
                  <a:outerShdw blurRad="38100" dist="38100" dir="2700000" algn="tl">
                    <a:srgbClr val="000000">
                      <a:alpha val="43137"/>
                    </a:srgbClr>
                  </a:outerShdw>
                </a:effectLst>
                <a:uLnTx/>
                <a:uFillTx/>
                <a:latin typeface="Arial"/>
                <a:ea typeface="MS PGothic" pitchFamily="34" charset="-128"/>
                <a:cs typeface="+mn-cs"/>
              </a:rPr>
              <a:t>Shelter Island Yacht Basin</a:t>
            </a:r>
          </a:p>
        </p:txBody>
      </p:sp>
      <p:sp>
        <p:nvSpPr>
          <p:cNvPr id="24" name="Arrow: Right 23">
            <a:extLst>
              <a:ext uri="{FF2B5EF4-FFF2-40B4-BE49-F238E27FC236}">
                <a16:creationId xmlns:a16="http://schemas.microsoft.com/office/drawing/2014/main" id="{591079DE-23E9-4695-864F-01A38D816A0C}"/>
              </a:ext>
            </a:extLst>
          </p:cNvPr>
          <p:cNvSpPr/>
          <p:nvPr/>
        </p:nvSpPr>
        <p:spPr>
          <a:xfrm rot="17943497">
            <a:off x="1128512" y="4476528"/>
            <a:ext cx="286328" cy="424912"/>
          </a:xfrm>
          <a:prstGeom prst="rightArrow">
            <a:avLst/>
          </a:prstGeom>
          <a:solidFill>
            <a:schemeClr val="bg1"/>
          </a:solidFill>
          <a:ln>
            <a:solidFill>
              <a:schemeClr val="tx1"/>
            </a:solidFill>
          </a:ln>
          <a:effectLst>
            <a:outerShdw blurRad="38100"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N</a:t>
            </a:r>
          </a:p>
        </p:txBody>
      </p:sp>
      <p:cxnSp>
        <p:nvCxnSpPr>
          <p:cNvPr id="28" name="Straight Connector 27">
            <a:extLst>
              <a:ext uri="{FF2B5EF4-FFF2-40B4-BE49-F238E27FC236}">
                <a16:creationId xmlns:a16="http://schemas.microsoft.com/office/drawing/2014/main" id="{6E90A84C-188B-40EE-A1C4-3A2F736892B9}"/>
              </a:ext>
            </a:extLst>
          </p:cNvPr>
          <p:cNvCxnSpPr>
            <a:cxnSpLocks/>
          </p:cNvCxnSpPr>
          <p:nvPr/>
        </p:nvCxnSpPr>
        <p:spPr>
          <a:xfrm>
            <a:off x="400708" y="50853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29" name="Subtitle 2">
            <a:extLst>
              <a:ext uri="{FF2B5EF4-FFF2-40B4-BE49-F238E27FC236}">
                <a16:creationId xmlns:a16="http://schemas.microsoft.com/office/drawing/2014/main" id="{0FDDFB06-0D0C-461E-A5CD-B4DF6D5B3856}"/>
              </a:ext>
            </a:extLst>
          </p:cNvPr>
          <p:cNvSpPr txBox="1">
            <a:spLocks/>
          </p:cNvSpPr>
          <p:nvPr/>
        </p:nvSpPr>
        <p:spPr bwMode="auto">
          <a:xfrm>
            <a:off x="321841" y="110818"/>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1800">
                <a:solidFill>
                  <a:srgbClr val="006298"/>
                </a:solidFill>
                <a:latin typeface="Arial" panose="020B0604020202020204" pitchFamily="34" charset="0"/>
                <a:cs typeface="Arial" panose="020B0604020202020204" pitchFamily="34" charset="0"/>
              </a:rPr>
              <a:t>Shelter Island Planning District</a:t>
            </a:r>
          </a:p>
          <a:p>
            <a:pPr>
              <a:lnSpc>
                <a:spcPct val="150000"/>
              </a:lnSpc>
              <a:buFont typeface="Arial" panose="020B0604020202020204" pitchFamily="34" charset="0"/>
              <a:buNone/>
            </a:pPr>
            <a:r>
              <a:rPr lang="en-US" altLang="en-US" sz="1800" i="1">
                <a:solidFill>
                  <a:srgbClr val="00A884"/>
                </a:solidFill>
                <a:latin typeface="Arial" panose="020B0604020202020204" pitchFamily="34" charset="0"/>
                <a:ea typeface="Adobe Gothic Std B" pitchFamily="34" charset="-128"/>
                <a:cs typeface="Arial" panose="020B0604020202020204" pitchFamily="34" charset="0"/>
              </a:rPr>
              <a:t>Existing La Playa Piers</a:t>
            </a:r>
          </a:p>
        </p:txBody>
      </p:sp>
    </p:spTree>
    <p:extLst>
      <p:ext uri="{BB962C8B-B14F-4D97-AF65-F5344CB8AC3E}">
        <p14:creationId xmlns:p14="http://schemas.microsoft.com/office/powerpoint/2010/main" val="257506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BD610A3-AEAD-4B9A-9A7D-B2D4E2B2C6E4}"/>
              </a:ext>
            </a:extLst>
          </p:cNvPr>
          <p:cNvSpPr txBox="1">
            <a:spLocks/>
          </p:cNvSpPr>
          <p:nvPr/>
        </p:nvSpPr>
        <p:spPr bwMode="auto">
          <a:xfrm>
            <a:off x="250804" y="60437"/>
            <a:ext cx="576311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700" b="1">
                <a:solidFill>
                  <a:srgbClr val="006298"/>
                </a:solidFill>
                <a:latin typeface="Arial" panose="020B0604020202020204" pitchFamily="34" charset="0"/>
                <a:cs typeface="Arial" panose="020B0604020202020204" pitchFamily="34" charset="0"/>
              </a:rPr>
              <a:t>Revised Draft PMPU</a:t>
            </a:r>
            <a:r>
              <a:rPr lang="en-US" altLang="en-US" sz="2700" b="1" i="1">
                <a:solidFill>
                  <a:srgbClr val="006298"/>
                </a:solidFill>
                <a:latin typeface="Arial" panose="020B0604020202020204" pitchFamily="34" charset="0"/>
                <a:cs typeface="Arial" panose="020B0604020202020204" pitchFamily="34" charset="0"/>
              </a:rPr>
              <a:t> </a:t>
            </a:r>
          </a:p>
          <a:p>
            <a:pPr>
              <a:buNone/>
            </a:pPr>
            <a:r>
              <a:rPr lang="en-US" altLang="en-US" sz="2700" i="1">
                <a:solidFill>
                  <a:srgbClr val="00A884"/>
                </a:solidFill>
                <a:latin typeface="Arial" panose="020B0604020202020204" pitchFamily="34" charset="0"/>
                <a:cs typeface="Arial" panose="020B0604020202020204" pitchFamily="34" charset="0"/>
              </a:rPr>
              <a:t>Drafting Team</a:t>
            </a:r>
            <a:endParaRPr lang="en-US" altLang="en-US" sz="2700" i="1">
              <a:solidFill>
                <a:srgbClr val="00A884"/>
              </a:solidFill>
              <a:latin typeface="Arial" panose="020B0604020202020204" pitchFamily="34" charset="0"/>
              <a:ea typeface="Adobe Gothic Std B" pitchFamily="34" charset="-128"/>
              <a:cs typeface="Arial" panose="020B0604020202020204" pitchFamily="34" charset="0"/>
            </a:endParaRPr>
          </a:p>
        </p:txBody>
      </p:sp>
      <p:cxnSp>
        <p:nvCxnSpPr>
          <p:cNvPr id="3" name="Straight Connector 2">
            <a:extLst>
              <a:ext uri="{FF2B5EF4-FFF2-40B4-BE49-F238E27FC236}">
                <a16:creationId xmlns:a16="http://schemas.microsoft.com/office/drawing/2014/main" id="{FA4090A8-AEC2-4FDC-B1CD-9C15A8D76A99}"/>
              </a:ext>
            </a:extLst>
          </p:cNvPr>
          <p:cNvCxnSpPr>
            <a:cxnSpLocks/>
          </p:cNvCxnSpPr>
          <p:nvPr/>
        </p:nvCxnSpPr>
        <p:spPr>
          <a:xfrm>
            <a:off x="350982" y="557838"/>
            <a:ext cx="5515970"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27302B5-E301-473E-BC2E-164A02E6E916}"/>
              </a:ext>
            </a:extLst>
          </p:cNvPr>
          <p:cNvSpPr/>
          <p:nvPr/>
        </p:nvSpPr>
        <p:spPr>
          <a:xfrm>
            <a:off x="1056102" y="1272625"/>
            <a:ext cx="2842899" cy="2862322"/>
          </a:xfrm>
          <a:prstGeom prst="rect">
            <a:avLst/>
          </a:prstGeom>
        </p:spPr>
        <p:txBody>
          <a:bodyPr wrap="square">
            <a:spAutoFit/>
          </a:bodyPr>
          <a:lstStyle/>
          <a:p>
            <a:r>
              <a:rPr lang="en-US" sz="1800" u="sng">
                <a:latin typeface="+mn-lt"/>
              </a:rPr>
              <a:t>Core Staff</a:t>
            </a:r>
            <a:r>
              <a:rPr lang="en-US" sz="1800">
                <a:latin typeface="+mn-lt"/>
              </a:rPr>
              <a:t>: </a:t>
            </a:r>
          </a:p>
          <a:p>
            <a:pPr marL="285750" indent="-285750">
              <a:buFont typeface="Arial" panose="020B0604020202020204" pitchFamily="34" charset="0"/>
              <a:buChar char="•"/>
            </a:pPr>
            <a:r>
              <a:rPr lang="en-US" sz="1800">
                <a:latin typeface="+mn-lt"/>
              </a:rPr>
              <a:t>Jason Giffen</a:t>
            </a:r>
          </a:p>
          <a:p>
            <a:pPr marL="285750" indent="-285750">
              <a:buFont typeface="Arial" panose="020B0604020202020204" pitchFamily="34" charset="0"/>
              <a:buChar char="•"/>
            </a:pPr>
            <a:r>
              <a:rPr lang="en-US" sz="1800">
                <a:latin typeface="+mn-lt"/>
              </a:rPr>
              <a:t>Lesley Nishihira</a:t>
            </a:r>
          </a:p>
          <a:p>
            <a:pPr marL="285750" indent="-285750">
              <a:buFont typeface="Arial" panose="020B0604020202020204" pitchFamily="34" charset="0"/>
              <a:buChar char="•"/>
            </a:pPr>
            <a:r>
              <a:rPr lang="en-US" sz="1800">
                <a:latin typeface="+mn-lt"/>
              </a:rPr>
              <a:t>Rebecca Harrington</a:t>
            </a:r>
          </a:p>
          <a:p>
            <a:pPr marL="285750" indent="-285750">
              <a:buFont typeface="Arial" panose="020B0604020202020204" pitchFamily="34" charset="0"/>
              <a:buChar char="•"/>
            </a:pPr>
            <a:r>
              <a:rPr lang="en-US" sz="1800">
                <a:latin typeface="+mn-lt"/>
              </a:rPr>
              <a:t>Anna Buzaitis</a:t>
            </a:r>
          </a:p>
          <a:p>
            <a:pPr marL="285750" indent="-285750">
              <a:buFont typeface="Arial" panose="020B0604020202020204" pitchFamily="34" charset="0"/>
              <a:buChar char="•"/>
            </a:pPr>
            <a:r>
              <a:rPr lang="en-US" sz="1800">
                <a:latin typeface="+mn-lt"/>
              </a:rPr>
              <a:t>Ashley Wright</a:t>
            </a:r>
          </a:p>
          <a:p>
            <a:pPr marL="285750" indent="-285750">
              <a:buFont typeface="Arial" panose="020B0604020202020204" pitchFamily="34" charset="0"/>
              <a:buChar char="•"/>
            </a:pPr>
            <a:r>
              <a:rPr lang="en-US" sz="1800">
                <a:latin typeface="+mn-lt"/>
              </a:rPr>
              <a:t>Lily Tsukayama</a:t>
            </a:r>
          </a:p>
          <a:p>
            <a:pPr marL="285750" indent="-285750">
              <a:buFont typeface="Arial" panose="020B0604020202020204" pitchFamily="34" charset="0"/>
              <a:buChar char="•"/>
            </a:pPr>
            <a:r>
              <a:rPr lang="en-US" sz="1800">
                <a:latin typeface="+mn-lt"/>
              </a:rPr>
              <a:t>Jenifer Barsell</a:t>
            </a:r>
          </a:p>
          <a:p>
            <a:pPr marL="285750" indent="-285750">
              <a:buFont typeface="Arial" panose="020B0604020202020204" pitchFamily="34" charset="0"/>
              <a:buChar char="•"/>
            </a:pPr>
            <a:r>
              <a:rPr lang="en-US" sz="1800">
                <a:latin typeface="+mn-lt"/>
              </a:rPr>
              <a:t>Brianne Mundy Page</a:t>
            </a:r>
          </a:p>
          <a:p>
            <a:pPr marL="285750" indent="-285750">
              <a:buFont typeface="Arial" panose="020B0604020202020204" pitchFamily="34" charset="0"/>
              <a:buChar char="•"/>
            </a:pPr>
            <a:r>
              <a:rPr lang="en-US" sz="1800">
                <a:latin typeface="+mn-lt"/>
              </a:rPr>
              <a:t>Tom Ortiz</a:t>
            </a:r>
          </a:p>
        </p:txBody>
      </p:sp>
      <p:sp>
        <p:nvSpPr>
          <p:cNvPr id="6" name="Rectangle 5">
            <a:extLst>
              <a:ext uri="{FF2B5EF4-FFF2-40B4-BE49-F238E27FC236}">
                <a16:creationId xmlns:a16="http://schemas.microsoft.com/office/drawing/2014/main" id="{A11D238D-8835-465C-8F46-388199CFBD1B}"/>
              </a:ext>
            </a:extLst>
          </p:cNvPr>
          <p:cNvSpPr/>
          <p:nvPr/>
        </p:nvSpPr>
        <p:spPr>
          <a:xfrm>
            <a:off x="4288200" y="1272736"/>
            <a:ext cx="4446148" cy="3416320"/>
          </a:xfrm>
          <a:prstGeom prst="rect">
            <a:avLst/>
          </a:prstGeom>
        </p:spPr>
        <p:txBody>
          <a:bodyPr wrap="square">
            <a:spAutoFit/>
          </a:bodyPr>
          <a:lstStyle/>
          <a:p>
            <a:r>
              <a:rPr lang="en-US" sz="1800" u="sng">
                <a:latin typeface="+mn-lt"/>
              </a:rPr>
              <a:t>Planning Consultants</a:t>
            </a:r>
            <a:r>
              <a:rPr lang="en-US" sz="1800">
                <a:latin typeface="+mn-lt"/>
              </a:rPr>
              <a:t>: </a:t>
            </a:r>
          </a:p>
          <a:p>
            <a:pPr marL="285750" indent="-285750">
              <a:buFont typeface="Arial" panose="020B0604020202020204" pitchFamily="34" charset="0"/>
              <a:buChar char="•"/>
            </a:pPr>
            <a:r>
              <a:rPr lang="en-US" sz="1800">
                <a:latin typeface="+mn-lt"/>
              </a:rPr>
              <a:t>Dennis Larson, Nexus Planning</a:t>
            </a:r>
          </a:p>
          <a:p>
            <a:pPr marL="285750" indent="-285750">
              <a:buFont typeface="Arial" panose="020B0604020202020204" pitchFamily="34" charset="0"/>
              <a:buChar char="•"/>
            </a:pPr>
            <a:r>
              <a:rPr lang="en-US" sz="1800">
                <a:latin typeface="+mn-lt"/>
              </a:rPr>
              <a:t>Christine Babla, Ascent Environmental</a:t>
            </a:r>
          </a:p>
          <a:p>
            <a:pPr marL="285750" indent="-285750">
              <a:buFont typeface="Arial" panose="020B0604020202020204" pitchFamily="34" charset="0"/>
              <a:buChar char="•"/>
            </a:pPr>
            <a:r>
              <a:rPr lang="en-US" sz="1800">
                <a:latin typeface="+mn-lt"/>
              </a:rPr>
              <a:t>Marisa Lundstedt, Summit</a:t>
            </a:r>
          </a:p>
          <a:p>
            <a:pPr marL="285750" indent="-285750">
              <a:buFont typeface="Arial" panose="020B0604020202020204" pitchFamily="34" charset="0"/>
              <a:buChar char="•"/>
            </a:pPr>
            <a:r>
              <a:rPr lang="en-US" sz="1800">
                <a:latin typeface="+mn-lt"/>
              </a:rPr>
              <a:t>Scott Jordan, Civitas</a:t>
            </a:r>
          </a:p>
          <a:p>
            <a:pPr marL="285750" indent="-285750">
              <a:buFont typeface="Arial" panose="020B0604020202020204" pitchFamily="34" charset="0"/>
              <a:buChar char="•"/>
            </a:pPr>
            <a:r>
              <a:rPr lang="en-US" sz="1800">
                <a:latin typeface="+mn-lt"/>
              </a:rPr>
              <a:t>Steve Cook, Chen Ryan</a:t>
            </a:r>
          </a:p>
          <a:p>
            <a:pPr marL="285750" indent="-285750">
              <a:buFont typeface="Arial" panose="020B0604020202020204" pitchFamily="34" charset="0"/>
              <a:buChar char="•"/>
            </a:pPr>
            <a:endParaRPr lang="en-US" sz="1800">
              <a:latin typeface="+mn-lt"/>
            </a:endParaRPr>
          </a:p>
          <a:p>
            <a:r>
              <a:rPr lang="en-US" sz="1800" u="sng">
                <a:latin typeface="+mn-lt"/>
              </a:rPr>
              <a:t>Engagement Team Consultants</a:t>
            </a:r>
            <a:r>
              <a:rPr lang="en-US" sz="1800">
                <a:latin typeface="+mn-lt"/>
              </a:rPr>
              <a:t>: </a:t>
            </a:r>
          </a:p>
          <a:p>
            <a:pPr marL="285750" indent="-285750">
              <a:buFont typeface="Arial" panose="020B0604020202020204" pitchFamily="34" charset="0"/>
              <a:buChar char="•"/>
            </a:pPr>
            <a:r>
              <a:rPr lang="en-US" sz="1800">
                <a:latin typeface="+mn-lt"/>
              </a:rPr>
              <a:t>Daniel Reeves, Juniper</a:t>
            </a:r>
          </a:p>
          <a:p>
            <a:pPr marL="285750" indent="-285750">
              <a:buFont typeface="Arial" panose="020B0604020202020204" pitchFamily="34" charset="0"/>
              <a:buChar char="•"/>
            </a:pPr>
            <a:r>
              <a:rPr lang="en-US" sz="1800">
                <a:latin typeface="+mn-lt"/>
              </a:rPr>
              <a:t>Tanya Castaneda, PRM</a:t>
            </a:r>
          </a:p>
          <a:p>
            <a:pPr marL="285750" indent="-285750">
              <a:buFont typeface="Arial" panose="020B0604020202020204" pitchFamily="34" charset="0"/>
              <a:buChar char="•"/>
            </a:pPr>
            <a:r>
              <a:rPr lang="en-US" sz="1800">
                <a:latin typeface="+mn-lt"/>
              </a:rPr>
              <a:t>Derek Danziger, Katz &amp; Associates</a:t>
            </a:r>
          </a:p>
          <a:p>
            <a:pPr marL="285750" indent="-285750">
              <a:buFont typeface="Arial" panose="020B0604020202020204" pitchFamily="34" charset="0"/>
              <a:buChar char="•"/>
            </a:pPr>
            <a:r>
              <a:rPr lang="en-US" sz="1800">
                <a:latin typeface="+mn-lt"/>
              </a:rPr>
              <a:t>Chris Brown, Alchemy</a:t>
            </a:r>
          </a:p>
        </p:txBody>
      </p:sp>
    </p:spTree>
    <p:extLst>
      <p:ext uri="{BB962C8B-B14F-4D97-AF65-F5344CB8AC3E}">
        <p14:creationId xmlns:p14="http://schemas.microsoft.com/office/powerpoint/2010/main" val="126166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B9CE9C-CA7D-4F6D-A728-68E6D14EC7B7}"/>
              </a:ext>
            </a:extLst>
          </p:cNvPr>
          <p:cNvGrpSpPr/>
          <p:nvPr/>
        </p:nvGrpSpPr>
        <p:grpSpPr>
          <a:xfrm>
            <a:off x="1143000" y="906247"/>
            <a:ext cx="7402453" cy="4031529"/>
            <a:chOff x="821774" y="742170"/>
            <a:chExt cx="7525559" cy="4104699"/>
          </a:xfrm>
        </p:grpSpPr>
        <p:pic>
          <p:nvPicPr>
            <p:cNvPr id="3" name="Picture 2">
              <a:extLst>
                <a:ext uri="{FF2B5EF4-FFF2-40B4-BE49-F238E27FC236}">
                  <a16:creationId xmlns:a16="http://schemas.microsoft.com/office/drawing/2014/main" id="{F12EF3EE-67D6-4FAA-A5CA-4378EBC69BFE}"/>
                </a:ext>
              </a:extLst>
            </p:cNvPr>
            <p:cNvPicPr>
              <a:picLocks noChangeAspect="1"/>
            </p:cNvPicPr>
            <p:nvPr/>
          </p:nvPicPr>
          <p:blipFill rotWithShape="1">
            <a:blip r:embed="rId3"/>
            <a:srcRect l="23417" t="20588" r="19494" b="12012"/>
            <a:stretch/>
          </p:blipFill>
          <p:spPr>
            <a:xfrm>
              <a:off x="821774" y="742171"/>
              <a:ext cx="6180880" cy="4104698"/>
            </a:xfrm>
            <a:prstGeom prst="rect">
              <a:avLst/>
            </a:prstGeom>
          </p:spPr>
        </p:pic>
        <p:grpSp>
          <p:nvGrpSpPr>
            <p:cNvPr id="10" name="Group 9">
              <a:extLst>
                <a:ext uri="{FF2B5EF4-FFF2-40B4-BE49-F238E27FC236}">
                  <a16:creationId xmlns:a16="http://schemas.microsoft.com/office/drawing/2014/main" id="{065F4100-7BDA-4F34-B494-CE4CFC85BD3F}"/>
                </a:ext>
              </a:extLst>
            </p:cNvPr>
            <p:cNvGrpSpPr/>
            <p:nvPr/>
          </p:nvGrpSpPr>
          <p:grpSpPr>
            <a:xfrm>
              <a:off x="5664819" y="742170"/>
              <a:ext cx="2682514" cy="4104697"/>
              <a:chOff x="5664819" y="742170"/>
              <a:chExt cx="2682514" cy="4104697"/>
            </a:xfrm>
          </p:grpSpPr>
          <p:sp>
            <p:nvSpPr>
              <p:cNvPr id="8" name="Rectangle 7">
                <a:extLst>
                  <a:ext uri="{FF2B5EF4-FFF2-40B4-BE49-F238E27FC236}">
                    <a16:creationId xmlns:a16="http://schemas.microsoft.com/office/drawing/2014/main" id="{C5769C8F-3FD3-4213-9ED0-20002C6E7B5E}"/>
                  </a:ext>
                </a:extLst>
              </p:cNvPr>
              <p:cNvSpPr/>
              <p:nvPr/>
            </p:nvSpPr>
            <p:spPr>
              <a:xfrm>
                <a:off x="5664819" y="742170"/>
                <a:ext cx="1337833" cy="4104697"/>
              </a:xfrm>
              <a:prstGeom prst="rect">
                <a:avLst/>
              </a:prstGeom>
              <a:gradFill>
                <a:gsLst>
                  <a:gs pos="80000">
                    <a:srgbClr val="7F838D"/>
                  </a:gs>
                  <a:gs pos="30000">
                    <a:srgbClr val="7F838D">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CCF21C-D115-4770-9B8B-4B1769B94D1F}"/>
                  </a:ext>
                </a:extLst>
              </p:cNvPr>
              <p:cNvSpPr/>
              <p:nvPr/>
            </p:nvSpPr>
            <p:spPr>
              <a:xfrm>
                <a:off x="7002652" y="742170"/>
                <a:ext cx="1344681" cy="4104697"/>
              </a:xfrm>
              <a:prstGeom prst="rect">
                <a:avLst/>
              </a:prstGeom>
              <a:solidFill>
                <a:srgbClr val="7F8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rrow: Right 12">
              <a:extLst>
                <a:ext uri="{FF2B5EF4-FFF2-40B4-BE49-F238E27FC236}">
                  <a16:creationId xmlns:a16="http://schemas.microsoft.com/office/drawing/2014/main" id="{9E4BBAD4-E898-47F9-896D-587A33D122F0}"/>
                </a:ext>
              </a:extLst>
            </p:cNvPr>
            <p:cNvSpPr/>
            <p:nvPr/>
          </p:nvSpPr>
          <p:spPr>
            <a:xfrm rot="16200000">
              <a:off x="7585682" y="4037767"/>
              <a:ext cx="351765" cy="88497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B855BA-3046-40AA-8BD9-C4D58E7EDA22}"/>
                </a:ext>
              </a:extLst>
            </p:cNvPr>
            <p:cNvSpPr txBox="1"/>
            <p:nvPr/>
          </p:nvSpPr>
          <p:spPr>
            <a:xfrm>
              <a:off x="7512362" y="4273488"/>
              <a:ext cx="498404" cy="473007"/>
            </a:xfrm>
            <a:prstGeom prst="rect">
              <a:avLst/>
            </a:prstGeom>
            <a:noFill/>
          </p:spPr>
          <p:txBody>
            <a:bodyPr wrap="square" lIns="0" rIns="0" rtlCol="0">
              <a:noAutofit/>
            </a:bodyPr>
            <a:lstStyle/>
            <a:p>
              <a:pPr algn="ctr"/>
              <a:r>
                <a:rPr lang="en-US"/>
                <a:t>N</a:t>
              </a:r>
            </a:p>
          </p:txBody>
        </p:sp>
      </p:grpSp>
      <p:sp>
        <p:nvSpPr>
          <p:cNvPr id="4" name="Rectangle 3">
            <a:extLst>
              <a:ext uri="{FF2B5EF4-FFF2-40B4-BE49-F238E27FC236}">
                <a16:creationId xmlns:a16="http://schemas.microsoft.com/office/drawing/2014/main" id="{CC7F6CE6-2502-43EC-9D33-62BB53C7647D}"/>
              </a:ext>
            </a:extLst>
          </p:cNvPr>
          <p:cNvSpPr/>
          <p:nvPr/>
        </p:nvSpPr>
        <p:spPr>
          <a:xfrm>
            <a:off x="5394960" y="1056567"/>
            <a:ext cx="3027552" cy="8963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011A1-A5E5-4AB7-AE8B-94CFE7233FEC}"/>
              </a:ext>
            </a:extLst>
          </p:cNvPr>
          <p:cNvSpPr txBox="1"/>
          <p:nvPr/>
        </p:nvSpPr>
        <p:spPr>
          <a:xfrm>
            <a:off x="6007834" y="1114597"/>
            <a:ext cx="2414677" cy="1021883"/>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nSpc>
                <a:spcPct val="150000"/>
              </a:lnSpc>
            </a:pPr>
            <a:r>
              <a:rPr lang="en-US" sz="1400">
                <a:latin typeface="+mj-lt"/>
                <a:cs typeface="Segoe UI"/>
              </a:rPr>
              <a:t>Montego Bay Marina Limited</a:t>
            </a:r>
          </a:p>
          <a:p>
            <a:pPr>
              <a:lnSpc>
                <a:spcPct val="150000"/>
              </a:lnSpc>
            </a:pPr>
            <a:r>
              <a:rPr lang="en-US" sz="1400">
                <a:latin typeface="+mj-lt"/>
                <a:cs typeface="Segoe UI"/>
              </a:rPr>
              <a:t>CC </a:t>
            </a:r>
            <a:r>
              <a:rPr lang="en-US" sz="1400" err="1">
                <a:latin typeface="+mj-lt"/>
                <a:cs typeface="Segoe UI"/>
              </a:rPr>
              <a:t>Wharfage</a:t>
            </a:r>
            <a:r>
              <a:rPr lang="en-US" sz="1400">
                <a:latin typeface="+mj-lt"/>
                <a:cs typeface="Segoe UI"/>
              </a:rPr>
              <a:t>, Inc.</a:t>
            </a:r>
          </a:p>
          <a:p>
            <a:pPr>
              <a:lnSpc>
                <a:spcPct val="150000"/>
              </a:lnSpc>
            </a:pPr>
            <a:endParaRPr lang="en-US" sz="1400">
              <a:latin typeface="+mj-lt"/>
              <a:cs typeface="Segoe UI"/>
            </a:endParaRPr>
          </a:p>
        </p:txBody>
      </p:sp>
      <p:sp>
        <p:nvSpPr>
          <p:cNvPr id="11" name="Rectangle 10">
            <a:extLst>
              <a:ext uri="{FF2B5EF4-FFF2-40B4-BE49-F238E27FC236}">
                <a16:creationId xmlns:a16="http://schemas.microsoft.com/office/drawing/2014/main" id="{BEA8F2A8-AE0D-41D9-9521-C39B784E5456}"/>
              </a:ext>
            </a:extLst>
          </p:cNvPr>
          <p:cNvSpPr/>
          <p:nvPr/>
        </p:nvSpPr>
        <p:spPr>
          <a:xfrm>
            <a:off x="5503642" y="1259124"/>
            <a:ext cx="371707" cy="156117"/>
          </a:xfrm>
          <a:prstGeom prst="rect">
            <a:avLst/>
          </a:prstGeom>
          <a:solidFill>
            <a:srgbClr val="004D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F0E7B6-8047-49DE-9C51-DB369111918D}"/>
              </a:ext>
            </a:extLst>
          </p:cNvPr>
          <p:cNvSpPr/>
          <p:nvPr/>
        </p:nvSpPr>
        <p:spPr>
          <a:xfrm>
            <a:off x="5501341" y="1592477"/>
            <a:ext cx="371707" cy="156117"/>
          </a:xfrm>
          <a:prstGeom prst="rect">
            <a:avLst/>
          </a:prstGeom>
          <a:solidFill>
            <a:srgbClr val="00A8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2433DA4-966C-43CD-A35A-93B965A194DE}"/>
              </a:ext>
            </a:extLst>
          </p:cNvPr>
          <p:cNvCxnSpPr>
            <a:cxnSpLocks/>
          </p:cNvCxnSpPr>
          <p:nvPr/>
        </p:nvCxnSpPr>
        <p:spPr>
          <a:xfrm>
            <a:off x="400708" y="50853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413FFEA2-5630-4F70-A9CB-AFA218BEA47E}"/>
              </a:ext>
            </a:extLst>
          </p:cNvPr>
          <p:cNvSpPr txBox="1">
            <a:spLocks/>
          </p:cNvSpPr>
          <p:nvPr/>
        </p:nvSpPr>
        <p:spPr bwMode="auto">
          <a:xfrm>
            <a:off x="321841" y="110818"/>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1800">
                <a:solidFill>
                  <a:srgbClr val="006298"/>
                </a:solidFill>
                <a:latin typeface="Arial" panose="020B0604020202020204" pitchFamily="34" charset="0"/>
                <a:cs typeface="Arial" panose="020B0604020202020204" pitchFamily="34" charset="0"/>
              </a:rPr>
              <a:t>Silver Strand Planning District</a:t>
            </a:r>
          </a:p>
          <a:p>
            <a:pPr>
              <a:lnSpc>
                <a:spcPct val="150000"/>
              </a:lnSpc>
              <a:buFont typeface="Arial" panose="020B0604020202020204" pitchFamily="34" charset="0"/>
              <a:buNone/>
            </a:pPr>
            <a:r>
              <a:rPr lang="en-US" altLang="en-US" sz="1800" i="1">
                <a:solidFill>
                  <a:srgbClr val="00A884"/>
                </a:solidFill>
                <a:latin typeface="Arial" panose="020B0604020202020204" pitchFamily="34" charset="0"/>
                <a:ea typeface="Adobe Gothic Std B" pitchFamily="34" charset="-128"/>
                <a:cs typeface="Arial" panose="020B0604020202020204" pitchFamily="34" charset="0"/>
              </a:rPr>
              <a:t>Existing Coronado Cays Residential Piers</a:t>
            </a:r>
          </a:p>
        </p:txBody>
      </p:sp>
    </p:spTree>
    <p:extLst>
      <p:ext uri="{BB962C8B-B14F-4D97-AF65-F5344CB8AC3E}">
        <p14:creationId xmlns:p14="http://schemas.microsoft.com/office/powerpoint/2010/main" val="1779657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New Residential Piers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1150833" y="1100512"/>
            <a:ext cx="6842333" cy="3533503"/>
          </a:xfrm>
          <a:prstGeom prst="rect">
            <a:avLst/>
          </a:prstGeom>
          <a:noFill/>
        </p:spPr>
        <p:txBody>
          <a:bodyPr wrap="square" lIns="0" rIns="0" rtlCol="0">
            <a:noAutofit/>
          </a:bodyPr>
          <a:lstStyle/>
          <a:p>
            <a:pPr marL="257175" indent="-257175">
              <a:spcAft>
                <a:spcPts val="600"/>
              </a:spcAft>
              <a:buFont typeface="Arial" panose="020B0604020202020204" pitchFamily="34" charset="0"/>
              <a:buChar char="•"/>
            </a:pPr>
            <a:r>
              <a:rPr lang="en-US" altLang="en-US" sz="1800">
                <a:latin typeface="Arial" panose="020B0604020202020204" pitchFamily="34" charset="0"/>
                <a:cs typeface="Arial" panose="020B0604020202020204" pitchFamily="34" charset="0"/>
              </a:rPr>
              <a:t>Revised Draft PMPU included the following:</a:t>
            </a:r>
          </a:p>
          <a:p>
            <a:pPr marL="742950" lvl="1" indent="-285750" algn="just">
              <a:spcAft>
                <a:spcPts val="1200"/>
              </a:spcAft>
              <a:buFont typeface="Arial" panose="020B0604020202020204" pitchFamily="34" charset="0"/>
              <a:buChar char="–"/>
            </a:pPr>
            <a:r>
              <a:rPr lang="en-US" sz="1600" u="sng" err="1">
                <a:latin typeface="+mn-lt"/>
              </a:rPr>
              <a:t>Baywide</a:t>
            </a:r>
            <a:r>
              <a:rPr lang="en-US" sz="1600" u="sng">
                <a:latin typeface="+mn-lt"/>
              </a:rPr>
              <a:t> Policy (WLU Policy 4.1.8)</a:t>
            </a:r>
            <a:r>
              <a:rPr lang="en-US" sz="1600">
                <a:latin typeface="+mn-lt"/>
              </a:rPr>
              <a:t>: </a:t>
            </a:r>
            <a:r>
              <a:rPr lang="en-US" sz="1600" i="1">
                <a:latin typeface="+mn-lt"/>
              </a:rPr>
              <a:t>“No new private or quasi-private piers, gangways, or docks associated or connected to residential uses shall be permitted on Tidelands.”</a:t>
            </a:r>
          </a:p>
          <a:p>
            <a:pPr marL="742950" lvl="1" indent="-285750" algn="just">
              <a:spcAft>
                <a:spcPts val="1200"/>
              </a:spcAft>
              <a:buFont typeface="Arial" panose="020B0604020202020204" pitchFamily="34" charset="0"/>
              <a:buChar char="–"/>
            </a:pPr>
            <a:r>
              <a:rPr lang="en-US" altLang="en-US" sz="1600" u="sng">
                <a:latin typeface="+mn-lt"/>
                <a:cs typeface="Arial" panose="020B0604020202020204" pitchFamily="34" charset="0"/>
              </a:rPr>
              <a:t>Shelter Island Standard (PD1.3)</a:t>
            </a:r>
            <a:r>
              <a:rPr lang="en-US" altLang="en-US" sz="1600">
                <a:latin typeface="+mn-lt"/>
                <a:cs typeface="Arial" panose="020B0604020202020204" pitchFamily="34" charset="0"/>
              </a:rPr>
              <a:t>: </a:t>
            </a:r>
            <a:r>
              <a:rPr lang="en-US" altLang="en-US" sz="1600" i="1">
                <a:latin typeface="+mn-lt"/>
                <a:cs typeface="Arial" panose="020B0604020202020204" pitchFamily="34" charset="0"/>
              </a:rPr>
              <a:t>“</a:t>
            </a:r>
            <a:r>
              <a:rPr lang="en-US" sz="1600" i="1">
                <a:latin typeface="+mn-lt"/>
              </a:rPr>
              <a:t>No new quasi-public/quasi-private piers associated with residential properties, or for residential use, shall be allowed.”</a:t>
            </a:r>
          </a:p>
          <a:p>
            <a:pPr marL="742950" lvl="1" indent="-285750" algn="just">
              <a:spcAft>
                <a:spcPts val="1200"/>
              </a:spcAft>
              <a:buFont typeface="Arial" panose="020B0604020202020204" pitchFamily="34" charset="0"/>
              <a:buChar char="–"/>
            </a:pPr>
            <a:r>
              <a:rPr lang="en-US" sz="1600" u="sng">
                <a:latin typeface="+mn-lt"/>
              </a:rPr>
              <a:t>Silver Strand Standards (PD9.5 &amp; PD9.15)</a:t>
            </a:r>
            <a:r>
              <a:rPr lang="en-US" sz="1600">
                <a:latin typeface="+mn-lt"/>
              </a:rPr>
              <a:t>: </a:t>
            </a:r>
            <a:r>
              <a:rPr lang="en-US" sz="1600" i="1">
                <a:latin typeface="+mn-lt"/>
              </a:rPr>
              <a:t>“Residential piers and docks adjacent to off-Tidelands residences in the Coronado Cays may be repaired or replaced in kind provided changes in configuration have no net increase in square footage of occupied surface area coverage or San Diego Bay water and/or fill in the Bay floor.” </a:t>
            </a:r>
          </a:p>
          <a:p>
            <a:pPr marL="742950" lvl="1" indent="-285750">
              <a:buFont typeface="Arial" panose="020B0604020202020204" pitchFamily="34" charset="0"/>
              <a:buChar char="–"/>
            </a:pPr>
            <a:endParaRPr lang="en-US" altLang="en-US" sz="1800" i="1">
              <a:latin typeface="+mn-lt"/>
              <a:cs typeface="Arial" panose="020B0604020202020204" pitchFamily="34" charset="0"/>
            </a:endParaRPr>
          </a:p>
        </p:txBody>
      </p:sp>
    </p:spTree>
    <p:extLst>
      <p:ext uri="{BB962C8B-B14F-4D97-AF65-F5344CB8AC3E}">
        <p14:creationId xmlns:p14="http://schemas.microsoft.com/office/powerpoint/2010/main" val="110716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New Residential Piers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1631107" y="1100512"/>
            <a:ext cx="6391372"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800">
                <a:latin typeface="Arial" panose="020B0604020202020204" pitchFamily="34" charset="0"/>
                <a:cs typeface="Arial" panose="020B0604020202020204" pitchFamily="34" charset="0"/>
              </a:rPr>
              <a:t>Comments received on the Revised Draft PMPU request deletion of policies and standards prohibiting new piers in both Shelter Island and Silver Strand </a:t>
            </a:r>
          </a:p>
          <a:p>
            <a:endParaRPr lang="en-US" sz="18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Pursuant to the California Coastal Act (Act):</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Piers in both areas are subject to Chapter 3 of Act</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Public recreational piers are allowed </a:t>
            </a:r>
            <a:r>
              <a:rPr lang="en-US" sz="1600" u="sng">
                <a:latin typeface="Arial" panose="020B0604020202020204" pitchFamily="34" charset="0"/>
                <a:cs typeface="Arial" panose="020B0604020202020204" pitchFamily="34" charset="0"/>
              </a:rPr>
              <a:t>if</a:t>
            </a:r>
            <a:r>
              <a:rPr lang="en-US" sz="1600">
                <a:latin typeface="Arial" panose="020B0604020202020204" pitchFamily="34" charset="0"/>
                <a:cs typeface="Arial" panose="020B0604020202020204" pitchFamily="34" charset="0"/>
              </a:rPr>
              <a:t> they provide public access and recreational opportunities, and boating facilities are also allowed, but </a:t>
            </a:r>
            <a:r>
              <a:rPr lang="en-US" sz="1600" u="sng">
                <a:latin typeface="Arial" panose="020B0604020202020204" pitchFamily="34" charset="0"/>
                <a:cs typeface="Arial" panose="020B0604020202020204" pitchFamily="34" charset="0"/>
              </a:rPr>
              <a:t>only</a:t>
            </a:r>
            <a:r>
              <a:rPr lang="en-US" sz="1600">
                <a:latin typeface="Arial" panose="020B0604020202020204" pitchFamily="34" charset="0"/>
                <a:cs typeface="Arial" panose="020B0604020202020204" pitchFamily="34" charset="0"/>
              </a:rPr>
              <a:t> when:</a:t>
            </a:r>
          </a:p>
          <a:p>
            <a:pPr marL="1200150" lvl="2" indent="-285750">
              <a:buFont typeface="Courier New" panose="02070309020205020404" pitchFamily="49" charset="0"/>
              <a:buChar char="o"/>
            </a:pPr>
            <a:r>
              <a:rPr lang="en-US" sz="1600">
                <a:latin typeface="Arial" panose="020B0604020202020204" pitchFamily="34" charset="0"/>
                <a:cs typeface="Arial" panose="020B0604020202020204" pitchFamily="34" charset="0"/>
              </a:rPr>
              <a:t>a less environmentally damaging alternative does not exist, and</a:t>
            </a:r>
          </a:p>
          <a:p>
            <a:pPr marL="1200150" lvl="2" indent="-285750">
              <a:buFont typeface="Courier New" panose="02070309020205020404" pitchFamily="49" charset="0"/>
              <a:buChar char="o"/>
            </a:pPr>
            <a:r>
              <a:rPr lang="en-US" sz="1600">
                <a:latin typeface="Arial" panose="020B0604020202020204" pitchFamily="34" charset="0"/>
                <a:cs typeface="Arial" panose="020B0604020202020204" pitchFamily="34" charset="0"/>
              </a:rPr>
              <a:t>feasible mitigation measures have been provided</a:t>
            </a:r>
            <a:endParaRPr lang="en-US" sz="18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All other Chapter 3 Public Access policies apply</a:t>
            </a:r>
          </a:p>
          <a:p>
            <a:pPr marL="742950" lvl="1" indent="-285750">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18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New Residential Piers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1509187" y="1100512"/>
            <a:ext cx="6354653"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800">
                <a:latin typeface="Arial" panose="020B0604020202020204" pitchFamily="34" charset="0"/>
                <a:cs typeface="Arial" panose="020B0604020202020204" pitchFamily="34" charset="0"/>
              </a:rPr>
              <a:t>Staff requests Board policy direction on whether to prohibit new residential piers or to provide alternative direction</a:t>
            </a:r>
          </a:p>
          <a:p>
            <a:endParaRPr lang="en-US" sz="18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Possible options include:</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Retain proposed </a:t>
            </a:r>
            <a:r>
              <a:rPr lang="en-US" sz="1600" err="1">
                <a:latin typeface="Arial" panose="020B0604020202020204" pitchFamily="34" charset="0"/>
                <a:cs typeface="Arial" panose="020B0604020202020204" pitchFamily="34" charset="0"/>
              </a:rPr>
              <a:t>Baywide</a:t>
            </a:r>
            <a:r>
              <a:rPr lang="en-US" sz="1600">
                <a:latin typeface="Arial" panose="020B0604020202020204" pitchFamily="34" charset="0"/>
                <a:cs typeface="Arial" panose="020B0604020202020204" pitchFamily="34" charset="0"/>
              </a:rPr>
              <a:t> policy and Planning District standards</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Modify </a:t>
            </a:r>
            <a:r>
              <a:rPr lang="en-US" sz="1600" err="1">
                <a:latin typeface="Arial" panose="020B0604020202020204" pitchFamily="34" charset="0"/>
                <a:cs typeface="Arial" panose="020B0604020202020204" pitchFamily="34" charset="0"/>
              </a:rPr>
              <a:t>Baywide</a:t>
            </a:r>
            <a:r>
              <a:rPr lang="en-US" sz="1600">
                <a:latin typeface="Arial" panose="020B0604020202020204" pitchFamily="34" charset="0"/>
                <a:cs typeface="Arial" panose="020B0604020202020204" pitchFamily="34" charset="0"/>
              </a:rPr>
              <a:t> policy and Planning District standards to allow new residential piers only when public access on shoreline is feasible and connections provided</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Delete </a:t>
            </a:r>
            <a:r>
              <a:rPr lang="en-US" sz="1600" err="1">
                <a:latin typeface="Arial" panose="020B0604020202020204" pitchFamily="34" charset="0"/>
                <a:cs typeface="Arial" panose="020B0604020202020204" pitchFamily="34" charset="0"/>
              </a:rPr>
              <a:t>Baywide</a:t>
            </a:r>
            <a:r>
              <a:rPr lang="en-US" sz="1600">
                <a:latin typeface="Arial" panose="020B0604020202020204" pitchFamily="34" charset="0"/>
                <a:cs typeface="Arial" panose="020B0604020202020204" pitchFamily="34" charset="0"/>
              </a:rPr>
              <a:t> policy and create different standards for each Planning District</a:t>
            </a:r>
          </a:p>
          <a:p>
            <a:pPr lvl="1"/>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4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CCD75-BC49-B142-A3F0-406C8F602A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75" r="15241"/>
          <a:stretch/>
        </p:blipFill>
        <p:spPr>
          <a:xfrm rot="16200000">
            <a:off x="2370953" y="-1333917"/>
            <a:ext cx="4402095" cy="9144000"/>
          </a:xfrm>
          <a:prstGeom prst="rect">
            <a:avLst/>
          </a:prstGeom>
        </p:spPr>
      </p:pic>
      <p:grpSp>
        <p:nvGrpSpPr>
          <p:cNvPr id="4" name="Group 3">
            <a:extLst>
              <a:ext uri="{FF2B5EF4-FFF2-40B4-BE49-F238E27FC236}">
                <a16:creationId xmlns:a16="http://schemas.microsoft.com/office/drawing/2014/main" id="{EFFCAC51-9434-4BB9-B4C2-1E703A440CA1}"/>
              </a:ext>
            </a:extLst>
          </p:cNvPr>
          <p:cNvGrpSpPr/>
          <p:nvPr/>
        </p:nvGrpSpPr>
        <p:grpSpPr>
          <a:xfrm>
            <a:off x="0" y="-11906"/>
            <a:ext cx="9144000" cy="5155407"/>
            <a:chOff x="0" y="-11906"/>
            <a:chExt cx="9144000" cy="5155407"/>
          </a:xfrm>
        </p:grpSpPr>
        <p:sp>
          <p:nvSpPr>
            <p:cNvPr id="6" name="Freeform: Shape 28">
              <a:extLst>
                <a:ext uri="{FF2B5EF4-FFF2-40B4-BE49-F238E27FC236}">
                  <a16:creationId xmlns:a16="http://schemas.microsoft.com/office/drawing/2014/main" id="{EDB0DF32-E036-4028-9C73-BA41CA099C21}"/>
                </a:ext>
              </a:extLst>
            </p:cNvPr>
            <p:cNvSpPr>
              <a:spLocks/>
            </p:cNvSpPr>
            <p:nvPr/>
          </p:nvSpPr>
          <p:spPr bwMode="auto">
            <a:xfrm>
              <a:off x="0" y="4412457"/>
              <a:ext cx="2158604" cy="731044"/>
            </a:xfrm>
            <a:custGeom>
              <a:avLst/>
              <a:gdLst>
                <a:gd name="T0" fmla="*/ 0 w 2878481"/>
                <a:gd name="T1" fmla="*/ 0 h 974285"/>
                <a:gd name="T2" fmla="*/ 13961 w 2878481"/>
                <a:gd name="T3" fmla="*/ 16944 h 974285"/>
                <a:gd name="T4" fmla="*/ 2504586 w 2878481"/>
                <a:gd name="T5" fmla="*/ 932058 h 974285"/>
                <a:gd name="T6" fmla="*/ 2876080 w 2878481"/>
                <a:gd name="T7" fmla="*/ 977369 h 974285"/>
                <a:gd name="T8" fmla="*/ 0 w 2878481"/>
                <a:gd name="T9" fmla="*/ 977369 h 974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8481" h="974285">
                  <a:moveTo>
                    <a:pt x="0" y="0"/>
                  </a:moveTo>
                  <a:lnTo>
                    <a:pt x="13975" y="16888"/>
                  </a:lnTo>
                  <a:cubicBezTo>
                    <a:pt x="184618" y="207845"/>
                    <a:pt x="774225" y="690268"/>
                    <a:pt x="2506678" y="929116"/>
                  </a:cubicBezTo>
                  <a:lnTo>
                    <a:pt x="2878481" y="974285"/>
                  </a:lnTo>
                  <a:lnTo>
                    <a:pt x="0" y="97428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7" name="Group 6">
              <a:extLst>
                <a:ext uri="{FF2B5EF4-FFF2-40B4-BE49-F238E27FC236}">
                  <a16:creationId xmlns:a16="http://schemas.microsoft.com/office/drawing/2014/main" id="{1B0E75BC-4DB6-447C-BF6A-34CA4226AB3E}"/>
                </a:ext>
              </a:extLst>
            </p:cNvPr>
            <p:cNvGrpSpPr/>
            <p:nvPr/>
          </p:nvGrpSpPr>
          <p:grpSpPr>
            <a:xfrm>
              <a:off x="5849541" y="-11906"/>
              <a:ext cx="3294459" cy="654844"/>
              <a:chOff x="7799388" y="-15875"/>
              <a:chExt cx="4392612" cy="873125"/>
            </a:xfrm>
          </p:grpSpPr>
          <p:sp>
            <p:nvSpPr>
              <p:cNvPr id="10" name="Freeform 9">
                <a:extLst>
                  <a:ext uri="{FF2B5EF4-FFF2-40B4-BE49-F238E27FC236}">
                    <a16:creationId xmlns:a16="http://schemas.microsoft.com/office/drawing/2014/main" id="{4F63CFBF-8CF4-43A8-8F9D-F4E6B71A4AE0}"/>
                  </a:ext>
                </a:extLst>
              </p:cNvPr>
              <p:cNvSpPr>
                <a:spLocks/>
              </p:cNvSpPr>
              <p:nvPr userDrawn="1"/>
            </p:nvSpPr>
            <p:spPr bwMode="auto">
              <a:xfrm>
                <a:off x="7799388" y="-15875"/>
                <a:ext cx="4392612" cy="873125"/>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9">
                <a:extLst>
                  <a:ext uri="{FF2B5EF4-FFF2-40B4-BE49-F238E27FC236}">
                    <a16:creationId xmlns:a16="http://schemas.microsoft.com/office/drawing/2014/main" id="{EDBBBDAD-D592-4786-B77E-6306C09108F0}"/>
                  </a:ext>
                </a:extLst>
              </p:cNvPr>
              <p:cNvSpPr>
                <a:spLocks/>
              </p:cNvSpPr>
              <p:nvPr userDrawn="1"/>
            </p:nvSpPr>
            <p:spPr bwMode="auto">
              <a:xfrm>
                <a:off x="8462963" y="-15875"/>
                <a:ext cx="3729037" cy="741363"/>
              </a:xfrm>
              <a:custGeom>
                <a:avLst/>
                <a:gdLst>
                  <a:gd name="T0" fmla="*/ 0 w 1454"/>
                  <a:gd name="T1" fmla="*/ 0 h 237"/>
                  <a:gd name="T2" fmla="*/ 2147483647 w 1454"/>
                  <a:gd name="T3" fmla="*/ 2147483647 h 237"/>
                  <a:gd name="T4" fmla="*/ 2147483647 w 1454"/>
                  <a:gd name="T5" fmla="*/ 2147483647 h 237"/>
                  <a:gd name="T6" fmla="*/ 2147483647 w 1454"/>
                  <a:gd name="T7" fmla="*/ 0 h 237"/>
                  <a:gd name="T8" fmla="*/ 0 w 1454"/>
                  <a:gd name="T9" fmla="*/ 0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4" h="237">
                    <a:moveTo>
                      <a:pt x="0" y="0"/>
                    </a:moveTo>
                    <a:cubicBezTo>
                      <a:pt x="214" y="178"/>
                      <a:pt x="759" y="184"/>
                      <a:pt x="1172" y="199"/>
                    </a:cubicBezTo>
                    <a:cubicBezTo>
                      <a:pt x="1277" y="203"/>
                      <a:pt x="1371" y="218"/>
                      <a:pt x="1454" y="237"/>
                    </a:cubicBezTo>
                    <a:cubicBezTo>
                      <a:pt x="1454" y="0"/>
                      <a:pt x="1454" y="0"/>
                      <a:pt x="1454" y="0"/>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12" name="Picture 19">
                <a:extLst>
                  <a:ext uri="{FF2B5EF4-FFF2-40B4-BE49-F238E27FC236}">
                    <a16:creationId xmlns:a16="http://schemas.microsoft.com/office/drawing/2014/main" id="{8AD35C46-A045-4C71-8CDE-653D583FC70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945813" y="150813"/>
                <a:ext cx="9699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5">
              <a:extLst>
                <a:ext uri="{FF2B5EF4-FFF2-40B4-BE49-F238E27FC236}">
                  <a16:creationId xmlns:a16="http://schemas.microsoft.com/office/drawing/2014/main" id="{CCF51D9F-FD44-4E47-8FB5-C09CCD4ECE44}"/>
                </a:ext>
              </a:extLst>
            </p:cNvPr>
            <p:cNvSpPr txBox="1">
              <a:spLocks/>
            </p:cNvSpPr>
            <p:nvPr/>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9EA202F6-D035-4726-9D62-2EB93C5EFE06}" type="slidenum">
                <a:rPr lang="en-US" sz="900" b="1" smtClean="0"/>
                <a:pPr algn="l" fontAlgn="auto">
                  <a:spcBef>
                    <a:spcPts val="0"/>
                  </a:spcBef>
                  <a:spcAft>
                    <a:spcPts val="0"/>
                  </a:spcAft>
                  <a:defRPr/>
                </a:pPr>
                <a:t>44</a:t>
              </a:fld>
              <a:endParaRPr lang="en-US" sz="900" b="1"/>
            </a:p>
          </p:txBody>
        </p:sp>
        <p:sp>
          <p:nvSpPr>
            <p:cNvPr id="9" name="Rectangle 8">
              <a:extLst>
                <a:ext uri="{FF2B5EF4-FFF2-40B4-BE49-F238E27FC236}">
                  <a16:creationId xmlns:a16="http://schemas.microsoft.com/office/drawing/2014/main" id="{C040C365-08AD-497B-A732-B523BCBF211B}"/>
                </a:ext>
              </a:extLst>
            </p:cNvPr>
            <p:cNvSpPr/>
            <p:nvPr/>
          </p:nvSpPr>
          <p:spPr>
            <a:xfrm>
              <a:off x="8442722" y="292894"/>
              <a:ext cx="570309" cy="77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cxnSp>
        <p:nvCxnSpPr>
          <p:cNvPr id="13" name="Straight Connector 12">
            <a:extLst>
              <a:ext uri="{FF2B5EF4-FFF2-40B4-BE49-F238E27FC236}">
                <a16:creationId xmlns:a16="http://schemas.microsoft.com/office/drawing/2014/main" id="{68209E8F-2B4F-4518-BBE0-62562B92D7E2}"/>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1DD71183-1976-4613-8587-6FE041F380A4}"/>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16" name="TextBox 15">
            <a:extLst>
              <a:ext uri="{FF2B5EF4-FFF2-40B4-BE49-F238E27FC236}">
                <a16:creationId xmlns:a16="http://schemas.microsoft.com/office/drawing/2014/main" id="{22FDC971-A286-4861-8DB7-A9BAAB69B39E}"/>
              </a:ext>
            </a:extLst>
          </p:cNvPr>
          <p:cNvSpPr txBox="1"/>
          <p:nvPr/>
        </p:nvSpPr>
        <p:spPr>
          <a:xfrm>
            <a:off x="4782932" y="1804586"/>
            <a:ext cx="1258507" cy="206877"/>
          </a:xfrm>
          <a:prstGeom prst="rect">
            <a:avLst/>
          </a:prstGeom>
          <a:solidFill>
            <a:srgbClr val="00A884">
              <a:alpha val="70000"/>
            </a:srgbClr>
          </a:solidFill>
        </p:spPr>
        <p:txBody>
          <a:bodyPr wrap="square" lIns="0" rIns="0" rtlCol="0" anchor="ctr" anchorCtr="0">
            <a:noAutofit/>
          </a:bodyPr>
          <a:lstStyle/>
          <a:p>
            <a:pPr algn="ctr"/>
            <a:r>
              <a:rPr lang="en-US" sz="1200">
                <a:solidFill>
                  <a:schemeClr val="bg1"/>
                </a:solidFill>
              </a:rPr>
              <a:t>Pacific Highway</a:t>
            </a:r>
          </a:p>
        </p:txBody>
      </p:sp>
      <p:sp>
        <p:nvSpPr>
          <p:cNvPr id="17" name="TextBox 16">
            <a:extLst>
              <a:ext uri="{FF2B5EF4-FFF2-40B4-BE49-F238E27FC236}">
                <a16:creationId xmlns:a16="http://schemas.microsoft.com/office/drawing/2014/main" id="{548AD444-CC55-4385-BF8B-FF42A2F7462A}"/>
              </a:ext>
            </a:extLst>
          </p:cNvPr>
          <p:cNvSpPr txBox="1"/>
          <p:nvPr/>
        </p:nvSpPr>
        <p:spPr>
          <a:xfrm>
            <a:off x="4782932" y="3405708"/>
            <a:ext cx="1258507" cy="206877"/>
          </a:xfrm>
          <a:prstGeom prst="rect">
            <a:avLst/>
          </a:prstGeom>
          <a:solidFill>
            <a:srgbClr val="00976A">
              <a:alpha val="70000"/>
            </a:srgbClr>
          </a:solidFill>
        </p:spPr>
        <p:txBody>
          <a:bodyPr wrap="square" lIns="0" rIns="0" rtlCol="0" anchor="ctr" anchorCtr="0">
            <a:noAutofit/>
          </a:bodyPr>
          <a:lstStyle/>
          <a:p>
            <a:pPr algn="ctr"/>
            <a:r>
              <a:rPr lang="en-US" sz="1200">
                <a:solidFill>
                  <a:schemeClr val="bg1"/>
                </a:solidFill>
              </a:rPr>
              <a:t>Harbor Drive</a:t>
            </a:r>
          </a:p>
        </p:txBody>
      </p:sp>
      <p:grpSp>
        <p:nvGrpSpPr>
          <p:cNvPr id="18" name="Group 17">
            <a:extLst>
              <a:ext uri="{FF2B5EF4-FFF2-40B4-BE49-F238E27FC236}">
                <a16:creationId xmlns:a16="http://schemas.microsoft.com/office/drawing/2014/main" id="{CF06800B-BA35-4015-AE95-D458EAD0C356}"/>
              </a:ext>
            </a:extLst>
          </p:cNvPr>
          <p:cNvGrpSpPr/>
          <p:nvPr/>
        </p:nvGrpSpPr>
        <p:grpSpPr>
          <a:xfrm rot="16200000">
            <a:off x="8826728" y="4032721"/>
            <a:ext cx="353377" cy="281167"/>
            <a:chOff x="6704587" y="6921362"/>
            <a:chExt cx="691048" cy="549837"/>
          </a:xfrm>
        </p:grpSpPr>
        <p:sp>
          <p:nvSpPr>
            <p:cNvPr id="19" name="Arrow: Right 18">
              <a:extLst>
                <a:ext uri="{FF2B5EF4-FFF2-40B4-BE49-F238E27FC236}">
                  <a16:creationId xmlns:a16="http://schemas.microsoft.com/office/drawing/2014/main" id="{4639348D-7F2C-4F6B-A22A-C17B7CAEB05B}"/>
                </a:ext>
              </a:extLst>
            </p:cNvPr>
            <p:cNvSpPr/>
            <p:nvPr/>
          </p:nvSpPr>
          <p:spPr>
            <a:xfrm rot="16200000">
              <a:off x="6886065" y="6805630"/>
              <a:ext cx="328092" cy="691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20" name="TextBox 19">
              <a:extLst>
                <a:ext uri="{FF2B5EF4-FFF2-40B4-BE49-F238E27FC236}">
                  <a16:creationId xmlns:a16="http://schemas.microsoft.com/office/drawing/2014/main" id="{47F99E96-9E75-4D37-AC05-29F59B610FA8}"/>
                </a:ext>
              </a:extLst>
            </p:cNvPr>
            <p:cNvSpPr txBox="1"/>
            <p:nvPr/>
          </p:nvSpPr>
          <p:spPr>
            <a:xfrm>
              <a:off x="6790373" y="6921362"/>
              <a:ext cx="519475" cy="549837"/>
            </a:xfrm>
            <a:prstGeom prst="rect">
              <a:avLst/>
            </a:prstGeom>
            <a:noFill/>
          </p:spPr>
          <p:txBody>
            <a:bodyPr wrap="square" rtlCol="0">
              <a:spAutoFit/>
            </a:bodyPr>
            <a:lstStyle/>
            <a:p>
              <a:pPr algn="ctr"/>
              <a:r>
                <a:rPr lang="en-US" sz="1227">
                  <a:solidFill>
                    <a:schemeClr val="bg1"/>
                  </a:solidFill>
                  <a:latin typeface="Arial Black" panose="020B0A04020102020204" pitchFamily="34" charset="0"/>
                  <a:cs typeface="Arial" panose="020B0604020202020204" pitchFamily="34" charset="0"/>
                </a:rPr>
                <a:t>N</a:t>
              </a:r>
            </a:p>
          </p:txBody>
        </p:sp>
      </p:grpSp>
      <p:sp>
        <p:nvSpPr>
          <p:cNvPr id="30" name="TextBox 29">
            <a:extLst>
              <a:ext uri="{FF2B5EF4-FFF2-40B4-BE49-F238E27FC236}">
                <a16:creationId xmlns:a16="http://schemas.microsoft.com/office/drawing/2014/main" id="{9157BFF1-4404-47D8-9561-47E8CA627371}"/>
              </a:ext>
            </a:extLst>
          </p:cNvPr>
          <p:cNvSpPr txBox="1"/>
          <p:nvPr/>
        </p:nvSpPr>
        <p:spPr>
          <a:xfrm rot="16200000">
            <a:off x="2872579" y="2629071"/>
            <a:ext cx="1395561" cy="158988"/>
          </a:xfrm>
          <a:prstGeom prst="rect">
            <a:avLst/>
          </a:prstGeom>
          <a:solidFill>
            <a:srgbClr val="00976A">
              <a:alpha val="70000"/>
            </a:srgbClr>
          </a:solidFill>
        </p:spPr>
        <p:txBody>
          <a:bodyPr wrap="square" lIns="0" rIns="0" rtlCol="0" anchor="ctr" anchorCtr="0">
            <a:noAutofit/>
          </a:bodyPr>
          <a:lstStyle/>
          <a:p>
            <a:pPr algn="ctr"/>
            <a:endParaRPr lang="en-US" sz="1200">
              <a:solidFill>
                <a:schemeClr val="bg1"/>
              </a:solidFill>
            </a:endParaRPr>
          </a:p>
        </p:txBody>
      </p:sp>
      <p:sp>
        <p:nvSpPr>
          <p:cNvPr id="29" name="TextBox 28">
            <a:extLst>
              <a:ext uri="{FF2B5EF4-FFF2-40B4-BE49-F238E27FC236}">
                <a16:creationId xmlns:a16="http://schemas.microsoft.com/office/drawing/2014/main" id="{06918F58-9638-4D35-A6C6-5E1F2BC2F088}"/>
              </a:ext>
            </a:extLst>
          </p:cNvPr>
          <p:cNvSpPr txBox="1"/>
          <p:nvPr/>
        </p:nvSpPr>
        <p:spPr>
          <a:xfrm rot="16200000">
            <a:off x="2930313" y="2605126"/>
            <a:ext cx="1258507" cy="206877"/>
          </a:xfrm>
          <a:prstGeom prst="rect">
            <a:avLst/>
          </a:prstGeom>
          <a:noFill/>
        </p:spPr>
        <p:txBody>
          <a:bodyPr wrap="square" lIns="0" rIns="0" rtlCol="0" anchor="ctr" anchorCtr="0">
            <a:noAutofit/>
          </a:bodyPr>
          <a:lstStyle/>
          <a:p>
            <a:pPr algn="ctr"/>
            <a:r>
              <a:rPr lang="en-US" sz="1200">
                <a:solidFill>
                  <a:schemeClr val="bg1"/>
                </a:solidFill>
              </a:rPr>
              <a:t>A Street</a:t>
            </a:r>
          </a:p>
        </p:txBody>
      </p:sp>
      <p:sp>
        <p:nvSpPr>
          <p:cNvPr id="31" name="TextBox 30">
            <a:extLst>
              <a:ext uri="{FF2B5EF4-FFF2-40B4-BE49-F238E27FC236}">
                <a16:creationId xmlns:a16="http://schemas.microsoft.com/office/drawing/2014/main" id="{A27C4DA5-6FF5-4F42-AE39-4380F3B7F505}"/>
              </a:ext>
            </a:extLst>
          </p:cNvPr>
          <p:cNvSpPr txBox="1"/>
          <p:nvPr/>
        </p:nvSpPr>
        <p:spPr>
          <a:xfrm rot="16200000">
            <a:off x="5916970" y="2697597"/>
            <a:ext cx="1395561" cy="158988"/>
          </a:xfrm>
          <a:prstGeom prst="rect">
            <a:avLst/>
          </a:prstGeom>
          <a:solidFill>
            <a:srgbClr val="00976A">
              <a:alpha val="70000"/>
            </a:srgbClr>
          </a:solidFill>
        </p:spPr>
        <p:txBody>
          <a:bodyPr wrap="square" lIns="0" rIns="0" rtlCol="0" anchor="ctr" anchorCtr="0">
            <a:noAutofit/>
          </a:bodyPr>
          <a:lstStyle/>
          <a:p>
            <a:pPr algn="ctr"/>
            <a:endParaRPr lang="en-US" sz="1200">
              <a:solidFill>
                <a:schemeClr val="bg1"/>
              </a:solidFill>
            </a:endParaRPr>
          </a:p>
        </p:txBody>
      </p:sp>
      <p:sp>
        <p:nvSpPr>
          <p:cNvPr id="32" name="TextBox 31">
            <a:extLst>
              <a:ext uri="{FF2B5EF4-FFF2-40B4-BE49-F238E27FC236}">
                <a16:creationId xmlns:a16="http://schemas.microsoft.com/office/drawing/2014/main" id="{81CC0187-D9B9-45C3-A945-0E981CFA9718}"/>
              </a:ext>
            </a:extLst>
          </p:cNvPr>
          <p:cNvSpPr txBox="1"/>
          <p:nvPr/>
        </p:nvSpPr>
        <p:spPr>
          <a:xfrm rot="16200000">
            <a:off x="3761785" y="2631236"/>
            <a:ext cx="1395561" cy="158988"/>
          </a:xfrm>
          <a:prstGeom prst="rect">
            <a:avLst/>
          </a:prstGeom>
          <a:solidFill>
            <a:srgbClr val="00976A">
              <a:alpha val="70000"/>
            </a:srgbClr>
          </a:solidFill>
        </p:spPr>
        <p:txBody>
          <a:bodyPr wrap="square" lIns="0" rIns="0" rtlCol="0" anchor="ctr" anchorCtr="0">
            <a:noAutofit/>
          </a:bodyPr>
          <a:lstStyle/>
          <a:p>
            <a:pPr algn="ctr"/>
            <a:endParaRPr lang="en-US" sz="1200">
              <a:solidFill>
                <a:schemeClr val="bg1"/>
              </a:solidFill>
            </a:endParaRPr>
          </a:p>
        </p:txBody>
      </p:sp>
      <p:sp>
        <p:nvSpPr>
          <p:cNvPr id="33" name="TextBox 32">
            <a:extLst>
              <a:ext uri="{FF2B5EF4-FFF2-40B4-BE49-F238E27FC236}">
                <a16:creationId xmlns:a16="http://schemas.microsoft.com/office/drawing/2014/main" id="{D660F40E-ECB3-473D-93F8-2A7DED809796}"/>
              </a:ext>
            </a:extLst>
          </p:cNvPr>
          <p:cNvSpPr txBox="1"/>
          <p:nvPr/>
        </p:nvSpPr>
        <p:spPr>
          <a:xfrm rot="16200000">
            <a:off x="1840464" y="2630757"/>
            <a:ext cx="1395561" cy="158988"/>
          </a:xfrm>
          <a:prstGeom prst="rect">
            <a:avLst/>
          </a:prstGeom>
          <a:solidFill>
            <a:srgbClr val="00976A">
              <a:alpha val="70000"/>
            </a:srgbClr>
          </a:solidFill>
        </p:spPr>
        <p:txBody>
          <a:bodyPr wrap="square" lIns="0" rIns="0" rtlCol="0" anchor="ctr" anchorCtr="0">
            <a:noAutofit/>
          </a:bodyPr>
          <a:lstStyle/>
          <a:p>
            <a:pPr algn="ctr"/>
            <a:endParaRPr lang="en-US" sz="1200">
              <a:solidFill>
                <a:schemeClr val="bg1"/>
              </a:solidFill>
            </a:endParaRPr>
          </a:p>
        </p:txBody>
      </p:sp>
      <p:sp>
        <p:nvSpPr>
          <p:cNvPr id="34" name="TextBox 33">
            <a:extLst>
              <a:ext uri="{FF2B5EF4-FFF2-40B4-BE49-F238E27FC236}">
                <a16:creationId xmlns:a16="http://schemas.microsoft.com/office/drawing/2014/main" id="{EEE01052-8CA7-4666-932A-81D4E93A8C01}"/>
              </a:ext>
            </a:extLst>
          </p:cNvPr>
          <p:cNvSpPr txBox="1"/>
          <p:nvPr/>
        </p:nvSpPr>
        <p:spPr>
          <a:xfrm rot="16200000">
            <a:off x="1898456" y="2623670"/>
            <a:ext cx="1267228" cy="179466"/>
          </a:xfrm>
          <a:prstGeom prst="rect">
            <a:avLst/>
          </a:prstGeom>
          <a:noFill/>
        </p:spPr>
        <p:txBody>
          <a:bodyPr wrap="square" lIns="0" rIns="0" rtlCol="0" anchor="ctr" anchorCtr="0">
            <a:noAutofit/>
          </a:bodyPr>
          <a:lstStyle/>
          <a:p>
            <a:pPr algn="ctr"/>
            <a:r>
              <a:rPr lang="en-US" sz="1200">
                <a:solidFill>
                  <a:schemeClr val="bg1"/>
                </a:solidFill>
              </a:rPr>
              <a:t>Ash Street</a:t>
            </a:r>
          </a:p>
        </p:txBody>
      </p:sp>
      <p:sp>
        <p:nvSpPr>
          <p:cNvPr id="35" name="TextBox 34">
            <a:extLst>
              <a:ext uri="{FF2B5EF4-FFF2-40B4-BE49-F238E27FC236}">
                <a16:creationId xmlns:a16="http://schemas.microsoft.com/office/drawing/2014/main" id="{3AEC6130-3914-493A-83A1-0B92198B06F4}"/>
              </a:ext>
            </a:extLst>
          </p:cNvPr>
          <p:cNvSpPr txBox="1"/>
          <p:nvPr/>
        </p:nvSpPr>
        <p:spPr>
          <a:xfrm rot="16200000">
            <a:off x="3827271" y="2614471"/>
            <a:ext cx="1267228" cy="179466"/>
          </a:xfrm>
          <a:prstGeom prst="rect">
            <a:avLst/>
          </a:prstGeom>
          <a:noFill/>
        </p:spPr>
        <p:txBody>
          <a:bodyPr wrap="square" lIns="0" rIns="0" rtlCol="0" anchor="ctr" anchorCtr="0">
            <a:noAutofit/>
          </a:bodyPr>
          <a:lstStyle/>
          <a:p>
            <a:pPr algn="ctr"/>
            <a:r>
              <a:rPr lang="en-US" sz="1200">
                <a:solidFill>
                  <a:schemeClr val="bg1"/>
                </a:solidFill>
              </a:rPr>
              <a:t>B Street</a:t>
            </a:r>
          </a:p>
        </p:txBody>
      </p:sp>
      <p:sp>
        <p:nvSpPr>
          <p:cNvPr id="28" name="TextBox 27">
            <a:extLst>
              <a:ext uri="{FF2B5EF4-FFF2-40B4-BE49-F238E27FC236}">
                <a16:creationId xmlns:a16="http://schemas.microsoft.com/office/drawing/2014/main" id="{F446A05B-9FCF-408A-9B8A-BE94B1A6535C}"/>
              </a:ext>
            </a:extLst>
          </p:cNvPr>
          <p:cNvSpPr txBox="1"/>
          <p:nvPr/>
        </p:nvSpPr>
        <p:spPr>
          <a:xfrm rot="16200000">
            <a:off x="5974962" y="2697859"/>
            <a:ext cx="1267228" cy="179466"/>
          </a:xfrm>
          <a:prstGeom prst="rect">
            <a:avLst/>
          </a:prstGeom>
          <a:noFill/>
        </p:spPr>
        <p:txBody>
          <a:bodyPr wrap="square" lIns="0" rIns="0" rtlCol="0" anchor="ctr" anchorCtr="0">
            <a:noAutofit/>
          </a:bodyPr>
          <a:lstStyle/>
          <a:p>
            <a:pPr algn="ctr"/>
            <a:r>
              <a:rPr lang="en-US" sz="1200">
                <a:solidFill>
                  <a:schemeClr val="bg1"/>
                </a:solidFill>
              </a:rPr>
              <a:t>Broadway</a:t>
            </a:r>
          </a:p>
        </p:txBody>
      </p:sp>
    </p:spTree>
    <p:extLst>
      <p:ext uri="{BB962C8B-B14F-4D97-AF65-F5344CB8AC3E}">
        <p14:creationId xmlns:p14="http://schemas.microsoft.com/office/powerpoint/2010/main" val="217154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465B07-1D69-F84E-97FD-C33836BDDFDA}"/>
              </a:ext>
            </a:extLst>
          </p:cNvPr>
          <p:cNvSpPr txBox="1"/>
          <p:nvPr/>
        </p:nvSpPr>
        <p:spPr>
          <a:xfrm>
            <a:off x="2963265" y="2483374"/>
            <a:ext cx="3589936" cy="368683"/>
          </a:xfrm>
          <a:prstGeom prst="rect">
            <a:avLst/>
          </a:prstGeom>
          <a:noFill/>
        </p:spPr>
        <p:txBody>
          <a:bodyPr wrap="square" lIns="0" rIns="0" rtlCol="0" anchor="t">
            <a:noAutofit/>
          </a:bodyPr>
          <a:lstStyle/>
          <a:p>
            <a:pPr marL="171450" lvl="0" indent="-171450">
              <a:lnSpc>
                <a:spcPts val="1700"/>
              </a:lnSpc>
              <a:buClr>
                <a:srgbClr val="31BB8D"/>
              </a:buClr>
              <a:buSzPct val="98000"/>
              <a:buFont typeface="Arial" panose="020B0604020202020204" pitchFamily="34" charset="0"/>
              <a:buChar char="•"/>
            </a:pPr>
            <a:r>
              <a:rPr lang="en-US" sz="1400" b="1">
                <a:latin typeface="+mj-lt"/>
              </a:rPr>
              <a:t>Insert </a:t>
            </a:r>
            <a:r>
              <a:rPr lang="en-US" sz="1400" b="1" err="1">
                <a:latin typeface="+mj-lt"/>
              </a:rPr>
              <a:t>birdseye</a:t>
            </a:r>
            <a:r>
              <a:rPr lang="en-US" sz="1400" b="1">
                <a:latin typeface="+mj-lt"/>
              </a:rPr>
              <a:t> aerial</a:t>
            </a:r>
            <a:endParaRPr lang="en-US" sz="1200">
              <a:latin typeface="+mj-lt"/>
              <a:cs typeface="Arial"/>
            </a:endParaRPr>
          </a:p>
        </p:txBody>
      </p:sp>
      <p:pic>
        <p:nvPicPr>
          <p:cNvPr id="7" name="Picture 6">
            <a:extLst>
              <a:ext uri="{FF2B5EF4-FFF2-40B4-BE49-F238E27FC236}">
                <a16:creationId xmlns:a16="http://schemas.microsoft.com/office/drawing/2014/main" id="{4FFB01D9-16BA-1648-BCDE-24067BED58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01" b="11194"/>
          <a:stretch/>
        </p:blipFill>
        <p:spPr>
          <a:xfrm>
            <a:off x="0" y="1064589"/>
            <a:ext cx="9144000" cy="4276654"/>
          </a:xfrm>
          <a:prstGeom prst="rect">
            <a:avLst/>
          </a:prstGeom>
        </p:spPr>
      </p:pic>
      <p:sp>
        <p:nvSpPr>
          <p:cNvPr id="6" name="TextBox 5">
            <a:extLst>
              <a:ext uri="{FF2B5EF4-FFF2-40B4-BE49-F238E27FC236}">
                <a16:creationId xmlns:a16="http://schemas.microsoft.com/office/drawing/2014/main" id="{0F9DB3BA-BC76-874A-A610-6D695966A291}"/>
              </a:ext>
            </a:extLst>
          </p:cNvPr>
          <p:cNvSpPr txBox="1"/>
          <p:nvPr/>
        </p:nvSpPr>
        <p:spPr>
          <a:xfrm>
            <a:off x="228600" y="4066074"/>
            <a:ext cx="3260750" cy="742271"/>
          </a:xfrm>
          <a:prstGeom prst="rect">
            <a:avLst/>
          </a:prstGeom>
          <a:solidFill>
            <a:schemeClr val="bg2">
              <a:alpha val="70000"/>
            </a:schemeClr>
          </a:solidFill>
        </p:spPr>
        <p:txBody>
          <a:bodyPr wrap="square" lIns="0" rIns="0" rtlCol="0" anchor="t">
            <a:noAutofit/>
          </a:bodyPr>
          <a:lstStyle/>
          <a:p>
            <a:pPr marL="285750" lvl="0" indent="-173038">
              <a:lnSpc>
                <a:spcPts val="1700"/>
              </a:lnSpc>
              <a:buClr>
                <a:srgbClr val="31BB8D"/>
              </a:buClr>
              <a:buSzPct val="98000"/>
              <a:buFont typeface="Arial" panose="020B0604020202020204" pitchFamily="34" charset="0"/>
              <a:buChar char="•"/>
            </a:pPr>
            <a:r>
              <a:rPr lang="en-US" sz="1200" b="1">
                <a:latin typeface="+mj-lt"/>
              </a:rPr>
              <a:t>Existing Residential – 450’</a:t>
            </a:r>
          </a:p>
          <a:p>
            <a:pPr marL="285750" lvl="0" indent="-173038">
              <a:lnSpc>
                <a:spcPts val="1700"/>
              </a:lnSpc>
              <a:buClr>
                <a:srgbClr val="31BB8D"/>
              </a:buClr>
              <a:buSzPct val="98000"/>
              <a:buFont typeface="Arial" panose="020B0604020202020204" pitchFamily="34" charset="0"/>
              <a:buChar char="•"/>
            </a:pPr>
            <a:r>
              <a:rPr lang="en-US" sz="1200" b="1">
                <a:latin typeface="+mj-lt"/>
              </a:rPr>
              <a:t>Lane Field – 185’ (north) &amp; 210’ (south)</a:t>
            </a:r>
          </a:p>
          <a:p>
            <a:pPr marL="285750" lvl="0" indent="-173038">
              <a:lnSpc>
                <a:spcPts val="1700"/>
              </a:lnSpc>
              <a:buClr>
                <a:srgbClr val="31BB8D"/>
              </a:buClr>
              <a:buSzPct val="98000"/>
              <a:buFont typeface="Arial" panose="020B0604020202020204" pitchFamily="34" charset="0"/>
              <a:buChar char="•"/>
            </a:pPr>
            <a:r>
              <a:rPr lang="en-US" sz="1200" b="1">
                <a:latin typeface="+mj-lt"/>
                <a:cs typeface="Arial"/>
              </a:rPr>
              <a:t>Wyndham – 170’ &amp; 60’ </a:t>
            </a:r>
            <a:endParaRPr lang="en-US" sz="1200">
              <a:latin typeface="+mj-lt"/>
              <a:cs typeface="Arial"/>
            </a:endParaRPr>
          </a:p>
        </p:txBody>
      </p:sp>
      <p:sp>
        <p:nvSpPr>
          <p:cNvPr id="11" name="Slide Number Placeholder 5">
            <a:extLst>
              <a:ext uri="{FF2B5EF4-FFF2-40B4-BE49-F238E27FC236}">
                <a16:creationId xmlns:a16="http://schemas.microsoft.com/office/drawing/2014/main" id="{4613AC7D-BDF1-45F9-97CF-CF7DFA98BE9B}"/>
              </a:ext>
            </a:extLst>
          </p:cNvPr>
          <p:cNvSpPr txBox="1">
            <a:spLocks/>
          </p:cNvSpPr>
          <p:nvPr/>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9EA202F6-D035-4726-9D62-2EB93C5EFE06}" type="slidenum">
              <a:rPr lang="en-US" sz="900" b="1" smtClean="0"/>
              <a:pPr algn="l" fontAlgn="auto">
                <a:spcBef>
                  <a:spcPts val="0"/>
                </a:spcBef>
                <a:spcAft>
                  <a:spcPts val="0"/>
                </a:spcAft>
                <a:defRPr/>
              </a:pPr>
              <a:t>45</a:t>
            </a:fld>
            <a:endParaRPr lang="en-US" sz="900" b="1"/>
          </a:p>
        </p:txBody>
      </p:sp>
      <p:cxnSp>
        <p:nvCxnSpPr>
          <p:cNvPr id="9" name="Straight Connector 8">
            <a:extLst>
              <a:ext uri="{FF2B5EF4-FFF2-40B4-BE49-F238E27FC236}">
                <a16:creationId xmlns:a16="http://schemas.microsoft.com/office/drawing/2014/main" id="{8C048980-643D-40CA-8621-937EEB7405EB}"/>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A078895B-CE10-4659-A368-67C413A331E9}"/>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2400">
                <a:solidFill>
                  <a:srgbClr val="006298"/>
                </a:solidFill>
                <a:latin typeface="Arial" panose="020B0604020202020204" pitchFamily="34" charset="0"/>
                <a:cs typeface="Arial" panose="020B0604020202020204" pitchFamily="34" charset="0"/>
              </a:rPr>
              <a:t>North Embarcadero Subdistrict</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Existing Conditions – Building Height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Tree>
    <p:extLst>
      <p:ext uri="{BB962C8B-B14F-4D97-AF65-F5344CB8AC3E}">
        <p14:creationId xmlns:p14="http://schemas.microsoft.com/office/powerpoint/2010/main" val="412774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465B07-1D69-F84E-97FD-C33836BDDFDA}"/>
              </a:ext>
            </a:extLst>
          </p:cNvPr>
          <p:cNvSpPr txBox="1"/>
          <p:nvPr/>
        </p:nvSpPr>
        <p:spPr>
          <a:xfrm>
            <a:off x="2963265" y="2483374"/>
            <a:ext cx="3589936" cy="368683"/>
          </a:xfrm>
          <a:prstGeom prst="rect">
            <a:avLst/>
          </a:prstGeom>
          <a:noFill/>
        </p:spPr>
        <p:txBody>
          <a:bodyPr wrap="square" lIns="0" rIns="0" rtlCol="0" anchor="t">
            <a:noAutofit/>
          </a:bodyPr>
          <a:lstStyle/>
          <a:p>
            <a:pPr marL="171450" lvl="0" indent="-171450">
              <a:lnSpc>
                <a:spcPts val="1700"/>
              </a:lnSpc>
              <a:buClr>
                <a:srgbClr val="31BB8D"/>
              </a:buClr>
              <a:buSzPct val="98000"/>
              <a:buFont typeface="Arial" panose="020B0604020202020204" pitchFamily="34" charset="0"/>
              <a:buChar char="•"/>
            </a:pPr>
            <a:r>
              <a:rPr lang="en-US" sz="1400" b="1">
                <a:latin typeface="+mj-lt"/>
              </a:rPr>
              <a:t>Insert </a:t>
            </a:r>
            <a:r>
              <a:rPr lang="en-US" sz="1400" b="1" err="1">
                <a:latin typeface="+mj-lt"/>
              </a:rPr>
              <a:t>birdseye</a:t>
            </a:r>
            <a:r>
              <a:rPr lang="en-US" sz="1400" b="1">
                <a:latin typeface="+mj-lt"/>
              </a:rPr>
              <a:t> aerial</a:t>
            </a:r>
            <a:endParaRPr lang="en-US" sz="1200">
              <a:latin typeface="+mj-lt"/>
              <a:cs typeface="Arial"/>
            </a:endParaRPr>
          </a:p>
        </p:txBody>
      </p:sp>
      <p:pic>
        <p:nvPicPr>
          <p:cNvPr id="7" name="Picture 6">
            <a:extLst>
              <a:ext uri="{FF2B5EF4-FFF2-40B4-BE49-F238E27FC236}">
                <a16:creationId xmlns:a16="http://schemas.microsoft.com/office/drawing/2014/main" id="{4FFB01D9-16BA-1648-BCDE-24067BED58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01" b="11194"/>
          <a:stretch/>
        </p:blipFill>
        <p:spPr>
          <a:xfrm>
            <a:off x="0" y="1064589"/>
            <a:ext cx="9144000" cy="4276654"/>
          </a:xfrm>
          <a:prstGeom prst="rect">
            <a:avLst/>
          </a:prstGeom>
        </p:spPr>
      </p:pic>
      <p:sp>
        <p:nvSpPr>
          <p:cNvPr id="11" name="Slide Number Placeholder 5">
            <a:extLst>
              <a:ext uri="{FF2B5EF4-FFF2-40B4-BE49-F238E27FC236}">
                <a16:creationId xmlns:a16="http://schemas.microsoft.com/office/drawing/2014/main" id="{4613AC7D-BDF1-45F9-97CF-CF7DFA98BE9B}"/>
              </a:ext>
            </a:extLst>
          </p:cNvPr>
          <p:cNvSpPr txBox="1">
            <a:spLocks/>
          </p:cNvSpPr>
          <p:nvPr/>
        </p:nvSpPr>
        <p:spPr>
          <a:xfrm>
            <a:off x="228600" y="4811316"/>
            <a:ext cx="428625" cy="251222"/>
          </a:xfrm>
          <a:prstGeom prst="rect">
            <a:avLst/>
          </a:prstGeom>
        </p:spPr>
        <p:txBody>
          <a:bodyPr lIns="0" rIns="0" anchor="ctr"/>
          <a:lstStyle>
            <a:defPPr>
              <a:defRPr lang="en-US"/>
            </a:defPPr>
            <a:lvl1pPr algn="r">
              <a:defRPr sz="1200">
                <a:solidFill>
                  <a:schemeClr val="bg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9EA202F6-D035-4726-9D62-2EB93C5EFE06}" type="slidenum">
              <a:rPr lang="en-US" sz="900" b="1" smtClean="0"/>
              <a:pPr algn="l" fontAlgn="auto">
                <a:spcBef>
                  <a:spcPts val="0"/>
                </a:spcBef>
                <a:spcAft>
                  <a:spcPts val="0"/>
                </a:spcAft>
                <a:defRPr/>
              </a:pPr>
              <a:t>46</a:t>
            </a:fld>
            <a:endParaRPr lang="en-US" sz="900" b="1"/>
          </a:p>
        </p:txBody>
      </p:sp>
      <p:cxnSp>
        <p:nvCxnSpPr>
          <p:cNvPr id="9" name="Straight Connector 8">
            <a:extLst>
              <a:ext uri="{FF2B5EF4-FFF2-40B4-BE49-F238E27FC236}">
                <a16:creationId xmlns:a16="http://schemas.microsoft.com/office/drawing/2014/main" id="{8C048980-643D-40CA-8621-937EEB7405EB}"/>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A078895B-CE10-4659-A368-67C413A331E9}"/>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a:solidFill>
                  <a:srgbClr val="006298"/>
                </a:solidFill>
                <a:latin typeface="Arial" panose="020B0604020202020204" pitchFamily="34" charset="0"/>
                <a:cs typeface="Arial" panose="020B0604020202020204" pitchFamily="34" charset="0"/>
              </a:rPr>
              <a:t>North Embarcadero Subdistrict</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Existing Conditions – Hotel Rooms</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8" name="TextBox 7">
            <a:extLst>
              <a:ext uri="{FF2B5EF4-FFF2-40B4-BE49-F238E27FC236}">
                <a16:creationId xmlns:a16="http://schemas.microsoft.com/office/drawing/2014/main" id="{DC2EE6D2-7ADA-4A47-B20A-3A50EB84CEE5}"/>
              </a:ext>
            </a:extLst>
          </p:cNvPr>
          <p:cNvSpPr txBox="1"/>
          <p:nvPr/>
        </p:nvSpPr>
        <p:spPr>
          <a:xfrm>
            <a:off x="228006" y="4179891"/>
            <a:ext cx="2559085" cy="559908"/>
          </a:xfrm>
          <a:prstGeom prst="rect">
            <a:avLst/>
          </a:prstGeom>
          <a:solidFill>
            <a:schemeClr val="bg2">
              <a:alpha val="70000"/>
            </a:schemeClr>
          </a:solidFill>
        </p:spPr>
        <p:txBody>
          <a:bodyPr wrap="square" lIns="0" rIns="0" rtlCol="0" anchor="t">
            <a:noAutofit/>
          </a:bodyPr>
          <a:lstStyle/>
          <a:p>
            <a:pPr marL="285750" lvl="0" indent="-173038">
              <a:lnSpc>
                <a:spcPts val="1700"/>
              </a:lnSpc>
              <a:buClr>
                <a:srgbClr val="31BB8D"/>
              </a:buClr>
              <a:buSzPct val="98000"/>
              <a:buFont typeface="Arial" panose="020B0604020202020204" pitchFamily="34" charset="0"/>
              <a:buChar char="•"/>
            </a:pPr>
            <a:r>
              <a:rPr lang="en-US" sz="1200" b="1">
                <a:latin typeface="+mj-lt"/>
              </a:rPr>
              <a:t>Lane Field – 800 hotel rooms</a:t>
            </a:r>
          </a:p>
          <a:p>
            <a:pPr marL="285750" indent="-173038">
              <a:lnSpc>
                <a:spcPts val="1700"/>
              </a:lnSpc>
              <a:buClr>
                <a:srgbClr val="31BB8D"/>
              </a:buClr>
              <a:buSzPct val="98000"/>
              <a:buFont typeface="Arial" panose="020B0604020202020204" pitchFamily="34" charset="0"/>
              <a:buChar char="•"/>
            </a:pPr>
            <a:r>
              <a:rPr lang="en-US" sz="1200" b="1">
                <a:latin typeface="+mj-lt"/>
                <a:cs typeface="Arial"/>
              </a:rPr>
              <a:t>Wyndham – 600</a:t>
            </a:r>
            <a:r>
              <a:rPr lang="en-US" sz="1200" b="1">
                <a:latin typeface="+mj-lt"/>
              </a:rPr>
              <a:t> hotel rooms</a:t>
            </a:r>
          </a:p>
          <a:p>
            <a:pPr marL="285750" lvl="0" indent="-285750">
              <a:lnSpc>
                <a:spcPts val="1700"/>
              </a:lnSpc>
              <a:buClr>
                <a:srgbClr val="31BB8D"/>
              </a:buClr>
              <a:buSzPct val="98000"/>
              <a:buFont typeface="Arial" panose="020B0604020202020204" pitchFamily="34" charset="0"/>
              <a:buChar char="•"/>
            </a:pPr>
            <a:endParaRPr lang="en-US" sz="1200">
              <a:solidFill>
                <a:schemeClr val="bg1"/>
              </a:solidFill>
              <a:latin typeface="+mj-lt"/>
              <a:cs typeface="Arial"/>
            </a:endParaRPr>
          </a:p>
        </p:txBody>
      </p:sp>
    </p:spTree>
    <p:extLst>
      <p:ext uri="{BB962C8B-B14F-4D97-AF65-F5344CB8AC3E}">
        <p14:creationId xmlns:p14="http://schemas.microsoft.com/office/powerpoint/2010/main" val="2663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FE993-A139-6B40-BEE1-CE31F5B0FC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534" r="35122"/>
          <a:stretch/>
        </p:blipFill>
        <p:spPr>
          <a:xfrm rot="16200000">
            <a:off x="2738436" y="-1533949"/>
            <a:ext cx="3522134" cy="8650820"/>
          </a:xfrm>
          <a:prstGeom prst="rect">
            <a:avLst/>
          </a:prstGeom>
        </p:spPr>
      </p:pic>
      <p:sp>
        <p:nvSpPr>
          <p:cNvPr id="5" name="TextBox 4">
            <a:extLst>
              <a:ext uri="{FF2B5EF4-FFF2-40B4-BE49-F238E27FC236}">
                <a16:creationId xmlns:a16="http://schemas.microsoft.com/office/drawing/2014/main" id="{54FC9195-5092-2C48-805A-C993493C2AED}"/>
              </a:ext>
            </a:extLst>
          </p:cNvPr>
          <p:cNvSpPr txBox="1"/>
          <p:nvPr/>
        </p:nvSpPr>
        <p:spPr>
          <a:xfrm>
            <a:off x="6493970" y="1399647"/>
            <a:ext cx="1258507" cy="206877"/>
          </a:xfrm>
          <a:prstGeom prst="rect">
            <a:avLst/>
          </a:prstGeom>
          <a:solidFill>
            <a:schemeClr val="bg1">
              <a:lumMod val="85000"/>
            </a:schemeClr>
          </a:solidFill>
        </p:spPr>
        <p:txBody>
          <a:bodyPr wrap="square" lIns="0" rIns="0" rtlCol="0" anchor="ctr" anchorCtr="0">
            <a:noAutofit/>
          </a:bodyPr>
          <a:lstStyle/>
          <a:p>
            <a:pPr algn="ctr"/>
            <a:r>
              <a:rPr lang="en-US" sz="1200">
                <a:solidFill>
                  <a:schemeClr val="bg1"/>
                </a:solidFill>
              </a:rPr>
              <a:t>PACIFIC HIGHWAY</a:t>
            </a:r>
          </a:p>
        </p:txBody>
      </p:sp>
      <p:sp>
        <p:nvSpPr>
          <p:cNvPr id="6" name="TextBox 5">
            <a:extLst>
              <a:ext uri="{FF2B5EF4-FFF2-40B4-BE49-F238E27FC236}">
                <a16:creationId xmlns:a16="http://schemas.microsoft.com/office/drawing/2014/main" id="{1E961A8F-278A-6243-80FB-94982EB734E1}"/>
              </a:ext>
            </a:extLst>
          </p:cNvPr>
          <p:cNvSpPr txBox="1"/>
          <p:nvPr/>
        </p:nvSpPr>
        <p:spPr>
          <a:xfrm>
            <a:off x="6493970" y="3679224"/>
            <a:ext cx="1258507" cy="206877"/>
          </a:xfrm>
          <a:prstGeom prst="rect">
            <a:avLst/>
          </a:prstGeom>
          <a:solidFill>
            <a:schemeClr val="bg1">
              <a:lumMod val="85000"/>
            </a:schemeClr>
          </a:solidFill>
        </p:spPr>
        <p:txBody>
          <a:bodyPr wrap="square" lIns="0" rIns="0" rtlCol="0" anchor="ctr" anchorCtr="0">
            <a:noAutofit/>
          </a:bodyPr>
          <a:lstStyle/>
          <a:p>
            <a:pPr algn="ctr"/>
            <a:r>
              <a:rPr lang="en-US" sz="1200">
                <a:solidFill>
                  <a:schemeClr val="bg1"/>
                </a:solidFill>
              </a:rPr>
              <a:t>HARBOR DRIVE</a:t>
            </a:r>
          </a:p>
        </p:txBody>
      </p:sp>
      <p:pic>
        <p:nvPicPr>
          <p:cNvPr id="8" name="Picture 7">
            <a:extLst>
              <a:ext uri="{FF2B5EF4-FFF2-40B4-BE49-F238E27FC236}">
                <a16:creationId xmlns:a16="http://schemas.microsoft.com/office/drawing/2014/main" id="{96DD1619-535D-E945-A777-5CECC3282A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2" t="43447" r="74581" b="52747"/>
          <a:stretch/>
        </p:blipFill>
        <p:spPr>
          <a:xfrm>
            <a:off x="5743333" y="4663682"/>
            <a:ext cx="3081580" cy="337342"/>
          </a:xfrm>
          <a:prstGeom prst="rect">
            <a:avLst/>
          </a:prstGeom>
        </p:spPr>
      </p:pic>
      <p:sp>
        <p:nvSpPr>
          <p:cNvPr id="3" name="Freeform 2">
            <a:extLst>
              <a:ext uri="{FF2B5EF4-FFF2-40B4-BE49-F238E27FC236}">
                <a16:creationId xmlns:a16="http://schemas.microsoft.com/office/drawing/2014/main" id="{9CE38CC4-DC09-2F4D-B0A5-F1700A032BAD}"/>
              </a:ext>
            </a:extLst>
          </p:cNvPr>
          <p:cNvSpPr/>
          <p:nvPr/>
        </p:nvSpPr>
        <p:spPr>
          <a:xfrm>
            <a:off x="2112264" y="1673352"/>
            <a:ext cx="2688336" cy="1911096"/>
          </a:xfrm>
          <a:custGeom>
            <a:avLst/>
            <a:gdLst>
              <a:gd name="connsiteX0" fmla="*/ 0 w 2688336"/>
              <a:gd name="connsiteY0" fmla="*/ 1920240 h 1920240"/>
              <a:gd name="connsiteX1" fmla="*/ 27432 w 2688336"/>
              <a:gd name="connsiteY1" fmla="*/ 0 h 1920240"/>
              <a:gd name="connsiteX2" fmla="*/ 1545336 w 2688336"/>
              <a:gd name="connsiteY2" fmla="*/ 18288 h 1920240"/>
              <a:gd name="connsiteX3" fmla="*/ 2688336 w 2688336"/>
              <a:gd name="connsiteY3" fmla="*/ 82296 h 1920240"/>
              <a:gd name="connsiteX4" fmla="*/ 2670048 w 2688336"/>
              <a:gd name="connsiteY4" fmla="*/ 1911096 h 1920240"/>
              <a:gd name="connsiteX5" fmla="*/ 0 w 2688336"/>
              <a:gd name="connsiteY5" fmla="*/ 1920240 h 1920240"/>
              <a:gd name="connsiteX0" fmla="*/ 0 w 2688336"/>
              <a:gd name="connsiteY0" fmla="*/ 1911096 h 1911096"/>
              <a:gd name="connsiteX1" fmla="*/ 0 w 2688336"/>
              <a:gd name="connsiteY1" fmla="*/ 0 h 1911096"/>
              <a:gd name="connsiteX2" fmla="*/ 1545336 w 2688336"/>
              <a:gd name="connsiteY2" fmla="*/ 9144 h 1911096"/>
              <a:gd name="connsiteX3" fmla="*/ 2688336 w 2688336"/>
              <a:gd name="connsiteY3" fmla="*/ 73152 h 1911096"/>
              <a:gd name="connsiteX4" fmla="*/ 2670048 w 2688336"/>
              <a:gd name="connsiteY4" fmla="*/ 1901952 h 1911096"/>
              <a:gd name="connsiteX5" fmla="*/ 0 w 2688336"/>
              <a:gd name="connsiteY5" fmla="*/ 1911096 h 19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36" h="1911096">
                <a:moveTo>
                  <a:pt x="0" y="1911096"/>
                </a:moveTo>
                <a:lnTo>
                  <a:pt x="0" y="0"/>
                </a:lnTo>
                <a:lnTo>
                  <a:pt x="1545336" y="9144"/>
                </a:lnTo>
                <a:lnTo>
                  <a:pt x="2688336" y="73152"/>
                </a:lnTo>
                <a:lnTo>
                  <a:pt x="2670048" y="1901952"/>
                </a:lnTo>
                <a:lnTo>
                  <a:pt x="0" y="1911096"/>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811C58-B125-B74B-94CA-50A724AE0302}"/>
              </a:ext>
            </a:extLst>
          </p:cNvPr>
          <p:cNvSpPr txBox="1"/>
          <p:nvPr/>
        </p:nvSpPr>
        <p:spPr>
          <a:xfrm>
            <a:off x="6171585" y="4688196"/>
            <a:ext cx="2770541" cy="337342"/>
          </a:xfrm>
          <a:prstGeom prst="rect">
            <a:avLst/>
          </a:prstGeom>
          <a:solidFill>
            <a:schemeClr val="bg1"/>
          </a:solidFill>
        </p:spPr>
        <p:txBody>
          <a:bodyPr wrap="square" lIns="0" rIns="0" rtlCol="0">
            <a:noAutofit/>
          </a:bodyPr>
          <a:lstStyle/>
          <a:p>
            <a:r>
              <a:rPr lang="en-US" sz="1000">
                <a:solidFill>
                  <a:schemeClr val="bg2">
                    <a:lumMod val="75000"/>
                  </a:schemeClr>
                </a:solidFill>
                <a:latin typeface="+mj-lt"/>
              </a:rPr>
              <a:t>MATCH ADJACENT (UP TO 450’) </a:t>
            </a:r>
          </a:p>
        </p:txBody>
      </p:sp>
      <p:sp>
        <p:nvSpPr>
          <p:cNvPr id="12" name="Rectangle 11">
            <a:extLst>
              <a:ext uri="{FF2B5EF4-FFF2-40B4-BE49-F238E27FC236}">
                <a16:creationId xmlns:a16="http://schemas.microsoft.com/office/drawing/2014/main" id="{C03A2B5C-F69F-D64D-9001-FB19DD7542D8}"/>
              </a:ext>
            </a:extLst>
          </p:cNvPr>
          <p:cNvSpPr/>
          <p:nvPr/>
        </p:nvSpPr>
        <p:spPr>
          <a:xfrm>
            <a:off x="7470648" y="4453469"/>
            <a:ext cx="1234440" cy="16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DE5C1-A94A-B848-B592-D34DD29DAF0B}"/>
              </a:ext>
            </a:extLst>
          </p:cNvPr>
          <p:cNvSpPr txBox="1"/>
          <p:nvPr/>
        </p:nvSpPr>
        <p:spPr>
          <a:xfrm>
            <a:off x="189332" y="1879072"/>
            <a:ext cx="1701345" cy="559908"/>
          </a:xfrm>
          <a:prstGeom prst="rect">
            <a:avLst/>
          </a:prstGeom>
          <a:noFill/>
        </p:spPr>
        <p:txBody>
          <a:bodyPr wrap="square" lIns="0" rIns="0" rtlCol="0" anchor="t">
            <a:noAutofit/>
          </a:bodyPr>
          <a:lstStyle/>
          <a:p>
            <a:pPr lvl="0" algn="just">
              <a:lnSpc>
                <a:spcPct val="150000"/>
              </a:lnSpc>
              <a:buClr>
                <a:srgbClr val="31BB8D"/>
              </a:buClr>
              <a:buSzPct val="98000"/>
            </a:pPr>
            <a:r>
              <a:rPr lang="en-US" sz="1200" b="1">
                <a:latin typeface="+mj-lt"/>
              </a:rPr>
              <a:t>2,000 Rooms Total</a:t>
            </a:r>
          </a:p>
          <a:p>
            <a:pPr lvl="0" algn="just">
              <a:lnSpc>
                <a:spcPct val="150000"/>
              </a:lnSpc>
              <a:buClr>
                <a:srgbClr val="31BB8D"/>
              </a:buClr>
              <a:buSzPct val="98000"/>
            </a:pPr>
            <a:r>
              <a:rPr lang="en-US" sz="1200" b="1">
                <a:latin typeface="+mj-lt"/>
              </a:rPr>
              <a:t>Buildings up to 450’ </a:t>
            </a:r>
            <a:endParaRPr lang="en-US" sz="1200" b="1">
              <a:latin typeface="+mj-lt"/>
              <a:cs typeface="Arial"/>
            </a:endParaRPr>
          </a:p>
        </p:txBody>
      </p:sp>
      <p:sp>
        <p:nvSpPr>
          <p:cNvPr id="7" name="Rectangle 6">
            <a:extLst>
              <a:ext uri="{FF2B5EF4-FFF2-40B4-BE49-F238E27FC236}">
                <a16:creationId xmlns:a16="http://schemas.microsoft.com/office/drawing/2014/main" id="{5DE91610-BF7D-4EF5-94BE-B2641790EF85}"/>
              </a:ext>
            </a:extLst>
          </p:cNvPr>
          <p:cNvSpPr/>
          <p:nvPr/>
        </p:nvSpPr>
        <p:spPr>
          <a:xfrm>
            <a:off x="5865019" y="4716772"/>
            <a:ext cx="267463" cy="1851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C19D0EC-9FA7-40B5-832E-3B8C27B80133}"/>
              </a:ext>
            </a:extLst>
          </p:cNvPr>
          <p:cNvGrpSpPr/>
          <p:nvPr/>
        </p:nvGrpSpPr>
        <p:grpSpPr>
          <a:xfrm rot="16200000">
            <a:off x="8387816" y="3399693"/>
            <a:ext cx="353377" cy="281167"/>
            <a:chOff x="6704587" y="6921362"/>
            <a:chExt cx="691048" cy="549837"/>
          </a:xfrm>
        </p:grpSpPr>
        <p:sp>
          <p:nvSpPr>
            <p:cNvPr id="15" name="Arrow: Right 14">
              <a:extLst>
                <a:ext uri="{FF2B5EF4-FFF2-40B4-BE49-F238E27FC236}">
                  <a16:creationId xmlns:a16="http://schemas.microsoft.com/office/drawing/2014/main" id="{027AC563-3B9F-4787-8A60-ED25F506977E}"/>
                </a:ext>
              </a:extLst>
            </p:cNvPr>
            <p:cNvSpPr/>
            <p:nvPr/>
          </p:nvSpPr>
          <p:spPr>
            <a:xfrm rot="16200000">
              <a:off x="6886065" y="6805630"/>
              <a:ext cx="328092" cy="691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6" name="TextBox 15">
              <a:extLst>
                <a:ext uri="{FF2B5EF4-FFF2-40B4-BE49-F238E27FC236}">
                  <a16:creationId xmlns:a16="http://schemas.microsoft.com/office/drawing/2014/main" id="{BC3B7469-D872-48D3-8C20-799D8519B62B}"/>
                </a:ext>
              </a:extLst>
            </p:cNvPr>
            <p:cNvSpPr txBox="1"/>
            <p:nvPr/>
          </p:nvSpPr>
          <p:spPr>
            <a:xfrm>
              <a:off x="6790373" y="6921362"/>
              <a:ext cx="519475" cy="549837"/>
            </a:xfrm>
            <a:prstGeom prst="rect">
              <a:avLst/>
            </a:prstGeom>
            <a:noFill/>
          </p:spPr>
          <p:txBody>
            <a:bodyPr wrap="square" rtlCol="0">
              <a:spAutoFit/>
            </a:bodyPr>
            <a:lstStyle/>
            <a:p>
              <a:pPr algn="ctr"/>
              <a:r>
                <a:rPr lang="en-US" sz="1227">
                  <a:solidFill>
                    <a:schemeClr val="bg1"/>
                  </a:solidFill>
                  <a:latin typeface="Arial Black" panose="020B0A04020102020204" pitchFamily="34" charset="0"/>
                  <a:cs typeface="Arial" panose="020B0604020202020204" pitchFamily="34" charset="0"/>
                </a:rPr>
                <a:t>N</a:t>
              </a:r>
            </a:p>
          </p:txBody>
        </p:sp>
      </p:grpSp>
      <p:sp>
        <p:nvSpPr>
          <p:cNvPr id="17" name="TextBox 16">
            <a:extLst>
              <a:ext uri="{FF2B5EF4-FFF2-40B4-BE49-F238E27FC236}">
                <a16:creationId xmlns:a16="http://schemas.microsoft.com/office/drawing/2014/main" id="{E7859810-5151-42B1-A527-A77A0A8E3175}"/>
              </a:ext>
            </a:extLst>
          </p:cNvPr>
          <p:cNvSpPr txBox="1"/>
          <p:nvPr/>
        </p:nvSpPr>
        <p:spPr>
          <a:xfrm>
            <a:off x="245795" y="4307469"/>
            <a:ext cx="5805965" cy="404463"/>
          </a:xfrm>
          <a:prstGeom prst="rect">
            <a:avLst/>
          </a:prstGeom>
          <a:noFill/>
        </p:spPr>
        <p:txBody>
          <a:bodyPr wrap="square" lIns="0" rIns="0" rtlCol="0">
            <a:noAutofit/>
          </a:bodyPr>
          <a:lstStyle/>
          <a:p>
            <a:r>
              <a:rPr lang="en-US" sz="1200" i="1"/>
              <a:t>Note: Building quantities and locations are conceptual</a:t>
            </a:r>
          </a:p>
        </p:txBody>
      </p:sp>
      <p:cxnSp>
        <p:nvCxnSpPr>
          <p:cNvPr id="18" name="Straight Connector 17">
            <a:extLst>
              <a:ext uri="{FF2B5EF4-FFF2-40B4-BE49-F238E27FC236}">
                <a16:creationId xmlns:a16="http://schemas.microsoft.com/office/drawing/2014/main" id="{E82DDFFB-18BB-431A-86D4-3D661F275407}"/>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896278-E003-41F5-A56E-76202DC70CC8}"/>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44686D28-ED83-48B3-880D-BC6EAFE35153}"/>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a:solidFill>
                  <a:srgbClr val="006298"/>
                </a:solidFill>
                <a:latin typeface="Arial" panose="020B0604020202020204" pitchFamily="34" charset="0"/>
                <a:cs typeface="Arial" panose="020B0604020202020204" pitchFamily="34" charset="0"/>
              </a:rPr>
              <a:t>North Embarcadero Subdistrict</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PMPU Discussion Draft </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19" name="Freeform 2">
            <a:extLst>
              <a:ext uri="{FF2B5EF4-FFF2-40B4-BE49-F238E27FC236}">
                <a16:creationId xmlns:a16="http://schemas.microsoft.com/office/drawing/2014/main" id="{69695A68-291A-4D1C-89F0-3CA1AAEE77C3}"/>
              </a:ext>
            </a:extLst>
          </p:cNvPr>
          <p:cNvSpPr/>
          <p:nvPr/>
        </p:nvSpPr>
        <p:spPr>
          <a:xfrm>
            <a:off x="5098561" y="1749098"/>
            <a:ext cx="466420" cy="1201270"/>
          </a:xfrm>
          <a:custGeom>
            <a:avLst/>
            <a:gdLst>
              <a:gd name="connsiteX0" fmla="*/ 0 w 2688336"/>
              <a:gd name="connsiteY0" fmla="*/ 1920240 h 1920240"/>
              <a:gd name="connsiteX1" fmla="*/ 27432 w 2688336"/>
              <a:gd name="connsiteY1" fmla="*/ 0 h 1920240"/>
              <a:gd name="connsiteX2" fmla="*/ 1545336 w 2688336"/>
              <a:gd name="connsiteY2" fmla="*/ 18288 h 1920240"/>
              <a:gd name="connsiteX3" fmla="*/ 2688336 w 2688336"/>
              <a:gd name="connsiteY3" fmla="*/ 82296 h 1920240"/>
              <a:gd name="connsiteX4" fmla="*/ 2670048 w 2688336"/>
              <a:gd name="connsiteY4" fmla="*/ 1911096 h 1920240"/>
              <a:gd name="connsiteX5" fmla="*/ 0 w 2688336"/>
              <a:gd name="connsiteY5" fmla="*/ 1920240 h 1920240"/>
              <a:gd name="connsiteX0" fmla="*/ 0 w 2688336"/>
              <a:gd name="connsiteY0" fmla="*/ 1911096 h 1911096"/>
              <a:gd name="connsiteX1" fmla="*/ 0 w 2688336"/>
              <a:gd name="connsiteY1" fmla="*/ 0 h 1911096"/>
              <a:gd name="connsiteX2" fmla="*/ 1545336 w 2688336"/>
              <a:gd name="connsiteY2" fmla="*/ 9144 h 1911096"/>
              <a:gd name="connsiteX3" fmla="*/ 2688336 w 2688336"/>
              <a:gd name="connsiteY3" fmla="*/ 73152 h 1911096"/>
              <a:gd name="connsiteX4" fmla="*/ 2670048 w 2688336"/>
              <a:gd name="connsiteY4" fmla="*/ 1901952 h 1911096"/>
              <a:gd name="connsiteX5" fmla="*/ 0 w 2688336"/>
              <a:gd name="connsiteY5" fmla="*/ 1911096 h 191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36" h="1911096">
                <a:moveTo>
                  <a:pt x="0" y="1911096"/>
                </a:moveTo>
                <a:lnTo>
                  <a:pt x="0" y="0"/>
                </a:lnTo>
                <a:lnTo>
                  <a:pt x="1545336" y="9144"/>
                </a:lnTo>
                <a:lnTo>
                  <a:pt x="2688336" y="73152"/>
                </a:lnTo>
                <a:lnTo>
                  <a:pt x="2670048" y="1901952"/>
                </a:lnTo>
                <a:lnTo>
                  <a:pt x="0" y="1911096"/>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1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FE993-A139-6B40-BEE1-CE31F5B0FC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312" r="35122"/>
          <a:stretch/>
        </p:blipFill>
        <p:spPr>
          <a:xfrm rot="16200000">
            <a:off x="2857343" y="-1637616"/>
            <a:ext cx="3284319" cy="8650820"/>
          </a:xfrm>
          <a:prstGeom prst="rect">
            <a:avLst/>
          </a:prstGeom>
        </p:spPr>
      </p:pic>
      <p:sp>
        <p:nvSpPr>
          <p:cNvPr id="5" name="TextBox 4">
            <a:extLst>
              <a:ext uri="{FF2B5EF4-FFF2-40B4-BE49-F238E27FC236}">
                <a16:creationId xmlns:a16="http://schemas.microsoft.com/office/drawing/2014/main" id="{54FC9195-5092-2C48-805A-C993493C2AED}"/>
              </a:ext>
            </a:extLst>
          </p:cNvPr>
          <p:cNvSpPr txBox="1"/>
          <p:nvPr/>
        </p:nvSpPr>
        <p:spPr>
          <a:xfrm>
            <a:off x="6493968" y="1424465"/>
            <a:ext cx="1258507" cy="206877"/>
          </a:xfrm>
          <a:prstGeom prst="rect">
            <a:avLst/>
          </a:prstGeom>
          <a:solidFill>
            <a:schemeClr val="bg1">
              <a:lumMod val="85000"/>
            </a:schemeClr>
          </a:solidFill>
        </p:spPr>
        <p:txBody>
          <a:bodyPr wrap="square" lIns="0" rIns="0" rtlCol="0" anchor="ctr" anchorCtr="0">
            <a:noAutofit/>
          </a:bodyPr>
          <a:lstStyle/>
          <a:p>
            <a:pPr algn="ctr"/>
            <a:r>
              <a:rPr lang="en-US" sz="1200">
                <a:solidFill>
                  <a:schemeClr val="bg1"/>
                </a:solidFill>
              </a:rPr>
              <a:t>PACIFIC HIGHWAY</a:t>
            </a:r>
          </a:p>
        </p:txBody>
      </p:sp>
      <p:sp>
        <p:nvSpPr>
          <p:cNvPr id="6" name="TextBox 5">
            <a:extLst>
              <a:ext uri="{FF2B5EF4-FFF2-40B4-BE49-F238E27FC236}">
                <a16:creationId xmlns:a16="http://schemas.microsoft.com/office/drawing/2014/main" id="{1E961A8F-278A-6243-80FB-94982EB734E1}"/>
              </a:ext>
            </a:extLst>
          </p:cNvPr>
          <p:cNvSpPr txBox="1"/>
          <p:nvPr/>
        </p:nvSpPr>
        <p:spPr>
          <a:xfrm>
            <a:off x="6493969" y="3678867"/>
            <a:ext cx="1258507" cy="206877"/>
          </a:xfrm>
          <a:prstGeom prst="rect">
            <a:avLst/>
          </a:prstGeom>
          <a:solidFill>
            <a:schemeClr val="bg1">
              <a:lumMod val="85000"/>
            </a:schemeClr>
          </a:solidFill>
        </p:spPr>
        <p:txBody>
          <a:bodyPr wrap="square" lIns="0" rIns="0" rtlCol="0" anchor="ctr" anchorCtr="0">
            <a:noAutofit/>
          </a:bodyPr>
          <a:lstStyle/>
          <a:p>
            <a:pPr algn="ctr"/>
            <a:r>
              <a:rPr lang="en-US" sz="1200">
                <a:solidFill>
                  <a:schemeClr val="bg1"/>
                </a:solidFill>
              </a:rPr>
              <a:t>HARBOR DRIVE</a:t>
            </a:r>
          </a:p>
        </p:txBody>
      </p:sp>
      <p:pic>
        <p:nvPicPr>
          <p:cNvPr id="8" name="Picture 7">
            <a:extLst>
              <a:ext uri="{FF2B5EF4-FFF2-40B4-BE49-F238E27FC236}">
                <a16:creationId xmlns:a16="http://schemas.microsoft.com/office/drawing/2014/main" id="{96DD1619-535D-E945-A777-5CECC3282A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2" t="36620" r="74581" b="52747"/>
          <a:stretch/>
        </p:blipFill>
        <p:spPr>
          <a:xfrm>
            <a:off x="5743333" y="3941071"/>
            <a:ext cx="3081580" cy="942430"/>
          </a:xfrm>
          <a:prstGeom prst="rect">
            <a:avLst/>
          </a:prstGeom>
        </p:spPr>
      </p:pic>
      <p:sp>
        <p:nvSpPr>
          <p:cNvPr id="10" name="TextBox 9">
            <a:extLst>
              <a:ext uri="{FF2B5EF4-FFF2-40B4-BE49-F238E27FC236}">
                <a16:creationId xmlns:a16="http://schemas.microsoft.com/office/drawing/2014/main" id="{9913F6E5-FCAC-4548-B7FB-55EE19F5CFE9}"/>
              </a:ext>
            </a:extLst>
          </p:cNvPr>
          <p:cNvSpPr txBox="1"/>
          <p:nvPr/>
        </p:nvSpPr>
        <p:spPr>
          <a:xfrm>
            <a:off x="6171587" y="3987715"/>
            <a:ext cx="322383" cy="337342"/>
          </a:xfrm>
          <a:prstGeom prst="rect">
            <a:avLst/>
          </a:prstGeom>
          <a:solidFill>
            <a:schemeClr val="bg1"/>
          </a:solidFill>
        </p:spPr>
        <p:txBody>
          <a:bodyPr wrap="square" lIns="0" rIns="0" rtlCol="0">
            <a:noAutofit/>
          </a:bodyPr>
          <a:lstStyle/>
          <a:p>
            <a:r>
              <a:rPr lang="en-US" sz="1000">
                <a:solidFill>
                  <a:schemeClr val="bg2">
                    <a:lumMod val="75000"/>
                  </a:schemeClr>
                </a:solidFill>
                <a:latin typeface="+mj-lt"/>
              </a:rPr>
              <a:t>40FT</a:t>
            </a:r>
          </a:p>
        </p:txBody>
      </p:sp>
      <p:sp>
        <p:nvSpPr>
          <p:cNvPr id="3" name="Rectangle 2">
            <a:extLst>
              <a:ext uri="{FF2B5EF4-FFF2-40B4-BE49-F238E27FC236}">
                <a16:creationId xmlns:a16="http://schemas.microsoft.com/office/drawing/2014/main" id="{86E5B02D-A691-46C2-82D1-64A1E217CC4F}"/>
              </a:ext>
            </a:extLst>
          </p:cNvPr>
          <p:cNvSpPr/>
          <p:nvPr/>
        </p:nvSpPr>
        <p:spPr>
          <a:xfrm>
            <a:off x="2100263" y="2564130"/>
            <a:ext cx="1192529" cy="235743"/>
          </a:xfrm>
          <a:prstGeom prst="rect">
            <a:avLst/>
          </a:prstGeom>
          <a:pattFill prst="wdUpDiag">
            <a:fgClr>
              <a:srgbClr val="787072"/>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92C600-A405-4519-935A-80D3D0C939E6}"/>
              </a:ext>
            </a:extLst>
          </p:cNvPr>
          <p:cNvSpPr/>
          <p:nvPr/>
        </p:nvSpPr>
        <p:spPr>
          <a:xfrm>
            <a:off x="3611404" y="2582345"/>
            <a:ext cx="1184909" cy="235743"/>
          </a:xfrm>
          <a:prstGeom prst="rect">
            <a:avLst/>
          </a:prstGeom>
          <a:pattFill prst="wdUpDiag">
            <a:fgClr>
              <a:srgbClr val="787072"/>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C33011-1325-49F7-8707-CFA525844D4C}"/>
              </a:ext>
            </a:extLst>
          </p:cNvPr>
          <p:cNvSpPr/>
          <p:nvPr/>
        </p:nvSpPr>
        <p:spPr>
          <a:xfrm>
            <a:off x="5864878" y="4849499"/>
            <a:ext cx="255837" cy="216218"/>
          </a:xfrm>
          <a:prstGeom prst="rect">
            <a:avLst/>
          </a:prstGeom>
          <a:pattFill prst="wdUpDiag">
            <a:fgClr>
              <a:srgbClr val="787072"/>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780848-EFB7-4FC3-8A33-11AD65EC00B1}"/>
              </a:ext>
            </a:extLst>
          </p:cNvPr>
          <p:cNvSpPr txBox="1"/>
          <p:nvPr/>
        </p:nvSpPr>
        <p:spPr>
          <a:xfrm>
            <a:off x="6171587" y="4844722"/>
            <a:ext cx="2707216" cy="337342"/>
          </a:xfrm>
          <a:prstGeom prst="rect">
            <a:avLst/>
          </a:prstGeom>
          <a:solidFill>
            <a:schemeClr val="bg1"/>
          </a:solidFill>
        </p:spPr>
        <p:txBody>
          <a:bodyPr wrap="square" lIns="0" rIns="0" rtlCol="0">
            <a:noAutofit/>
          </a:bodyPr>
          <a:lstStyle/>
          <a:p>
            <a:r>
              <a:rPr lang="en-US" sz="1000">
                <a:solidFill>
                  <a:schemeClr val="bg2">
                    <a:lumMod val="75000"/>
                  </a:schemeClr>
                </a:solidFill>
                <a:latin typeface="+mj-lt"/>
              </a:rPr>
              <a:t>OPTIONAL NORTH-SOUTH LINKAGE</a:t>
            </a:r>
          </a:p>
        </p:txBody>
      </p:sp>
      <p:sp>
        <p:nvSpPr>
          <p:cNvPr id="16" name="TextBox 15">
            <a:extLst>
              <a:ext uri="{FF2B5EF4-FFF2-40B4-BE49-F238E27FC236}">
                <a16:creationId xmlns:a16="http://schemas.microsoft.com/office/drawing/2014/main" id="{78A2580C-0A54-4C33-A5C2-C32DD9435D61}"/>
              </a:ext>
            </a:extLst>
          </p:cNvPr>
          <p:cNvSpPr txBox="1"/>
          <p:nvPr/>
        </p:nvSpPr>
        <p:spPr>
          <a:xfrm>
            <a:off x="196250" y="1859049"/>
            <a:ext cx="3589936" cy="559908"/>
          </a:xfrm>
          <a:prstGeom prst="rect">
            <a:avLst/>
          </a:prstGeom>
          <a:noFill/>
        </p:spPr>
        <p:txBody>
          <a:bodyPr wrap="square" lIns="0" rIns="0" rtlCol="0" anchor="t">
            <a:noAutofit/>
          </a:bodyPr>
          <a:lstStyle/>
          <a:p>
            <a:pPr lvl="0">
              <a:lnSpc>
                <a:spcPct val="150000"/>
              </a:lnSpc>
              <a:buClr>
                <a:srgbClr val="31BB8D"/>
              </a:buClr>
              <a:buSzPct val="98000"/>
            </a:pPr>
            <a:r>
              <a:rPr lang="en-US" sz="1200" b="1">
                <a:latin typeface="+mj-lt"/>
              </a:rPr>
              <a:t>1,550 </a:t>
            </a:r>
            <a:r>
              <a:rPr lang="en-US" sz="1200" b="1" err="1">
                <a:latin typeface="+mj-lt"/>
              </a:rPr>
              <a:t>RoomsTotal</a:t>
            </a:r>
            <a:endParaRPr lang="en-US" sz="1200" b="1">
              <a:latin typeface="+mj-lt"/>
            </a:endParaRPr>
          </a:p>
          <a:p>
            <a:pPr lvl="0">
              <a:lnSpc>
                <a:spcPct val="150000"/>
              </a:lnSpc>
              <a:buClr>
                <a:srgbClr val="31BB8D"/>
              </a:buClr>
              <a:buSzPct val="98000"/>
            </a:pPr>
            <a:r>
              <a:rPr lang="en-US" sz="1200" b="1">
                <a:latin typeface="+mj-lt"/>
              </a:rPr>
              <a:t>Buildings up to 160’- 200’ </a:t>
            </a:r>
          </a:p>
          <a:p>
            <a:pPr lvl="0">
              <a:lnSpc>
                <a:spcPct val="150000"/>
              </a:lnSpc>
              <a:buClr>
                <a:srgbClr val="31BB8D"/>
              </a:buClr>
              <a:buSzPct val="98000"/>
            </a:pPr>
            <a:endParaRPr lang="en-US" sz="800" b="1">
              <a:latin typeface="+mj-lt"/>
            </a:endParaRPr>
          </a:p>
        </p:txBody>
      </p:sp>
      <p:grpSp>
        <p:nvGrpSpPr>
          <p:cNvPr id="21" name="Group 20">
            <a:extLst>
              <a:ext uri="{FF2B5EF4-FFF2-40B4-BE49-F238E27FC236}">
                <a16:creationId xmlns:a16="http://schemas.microsoft.com/office/drawing/2014/main" id="{536C2087-5FC9-4F84-B77C-AD7A722B3A82}"/>
              </a:ext>
            </a:extLst>
          </p:cNvPr>
          <p:cNvGrpSpPr/>
          <p:nvPr/>
        </p:nvGrpSpPr>
        <p:grpSpPr>
          <a:xfrm rot="16200000">
            <a:off x="8387816" y="3399693"/>
            <a:ext cx="353377" cy="281167"/>
            <a:chOff x="6704587" y="6921362"/>
            <a:chExt cx="691048" cy="549837"/>
          </a:xfrm>
        </p:grpSpPr>
        <p:sp>
          <p:nvSpPr>
            <p:cNvPr id="22" name="Arrow: Right 21">
              <a:extLst>
                <a:ext uri="{FF2B5EF4-FFF2-40B4-BE49-F238E27FC236}">
                  <a16:creationId xmlns:a16="http://schemas.microsoft.com/office/drawing/2014/main" id="{70AFEBE0-3AB8-4513-869A-3735EEFBA876}"/>
                </a:ext>
              </a:extLst>
            </p:cNvPr>
            <p:cNvSpPr/>
            <p:nvPr/>
          </p:nvSpPr>
          <p:spPr>
            <a:xfrm rot="16200000">
              <a:off x="6886065" y="6805630"/>
              <a:ext cx="328092" cy="691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23" name="TextBox 22">
              <a:extLst>
                <a:ext uri="{FF2B5EF4-FFF2-40B4-BE49-F238E27FC236}">
                  <a16:creationId xmlns:a16="http://schemas.microsoft.com/office/drawing/2014/main" id="{1DB5F718-2E9E-45AE-A390-245434611D04}"/>
                </a:ext>
              </a:extLst>
            </p:cNvPr>
            <p:cNvSpPr txBox="1"/>
            <p:nvPr/>
          </p:nvSpPr>
          <p:spPr>
            <a:xfrm>
              <a:off x="6790373" y="6921362"/>
              <a:ext cx="519475" cy="549837"/>
            </a:xfrm>
            <a:prstGeom prst="rect">
              <a:avLst/>
            </a:prstGeom>
            <a:noFill/>
          </p:spPr>
          <p:txBody>
            <a:bodyPr wrap="square" rtlCol="0">
              <a:spAutoFit/>
            </a:bodyPr>
            <a:lstStyle/>
            <a:p>
              <a:pPr algn="ctr"/>
              <a:r>
                <a:rPr lang="en-US" sz="1227">
                  <a:solidFill>
                    <a:schemeClr val="bg1"/>
                  </a:solidFill>
                  <a:latin typeface="Arial Black" panose="020B0A04020102020204" pitchFamily="34" charset="0"/>
                  <a:cs typeface="Arial" panose="020B0604020202020204" pitchFamily="34" charset="0"/>
                </a:rPr>
                <a:t>N</a:t>
              </a:r>
            </a:p>
          </p:txBody>
        </p:sp>
      </p:grpSp>
      <p:cxnSp>
        <p:nvCxnSpPr>
          <p:cNvPr id="18" name="Straight Connector 17">
            <a:extLst>
              <a:ext uri="{FF2B5EF4-FFF2-40B4-BE49-F238E27FC236}">
                <a16:creationId xmlns:a16="http://schemas.microsoft.com/office/drawing/2014/main" id="{0BEA6077-F723-4B3A-8246-12C7EE52BDCF}"/>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9789CB-185D-4B6E-BCBB-C9100835F930}"/>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20" name="Subtitle 2">
            <a:extLst>
              <a:ext uri="{FF2B5EF4-FFF2-40B4-BE49-F238E27FC236}">
                <a16:creationId xmlns:a16="http://schemas.microsoft.com/office/drawing/2014/main" id="{A82CEA77-97E8-45A3-9FEE-B398504FA20C}"/>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a:solidFill>
                  <a:srgbClr val="006298"/>
                </a:solidFill>
                <a:latin typeface="Arial" panose="020B0604020202020204" pitchFamily="34" charset="0"/>
                <a:cs typeface="Arial" panose="020B0604020202020204" pitchFamily="34" charset="0"/>
              </a:rPr>
              <a:t>North Embarcadero Subdistrict</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Revised Draft PMPU</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25" name="TextBox 24">
            <a:extLst>
              <a:ext uri="{FF2B5EF4-FFF2-40B4-BE49-F238E27FC236}">
                <a16:creationId xmlns:a16="http://schemas.microsoft.com/office/drawing/2014/main" id="{90358ED2-CDAD-4802-9816-5588B94469DC}"/>
              </a:ext>
            </a:extLst>
          </p:cNvPr>
          <p:cNvSpPr txBox="1"/>
          <p:nvPr/>
        </p:nvSpPr>
        <p:spPr>
          <a:xfrm>
            <a:off x="245795" y="4307469"/>
            <a:ext cx="5805965" cy="404463"/>
          </a:xfrm>
          <a:prstGeom prst="rect">
            <a:avLst/>
          </a:prstGeom>
          <a:noFill/>
        </p:spPr>
        <p:txBody>
          <a:bodyPr wrap="square" lIns="0" rIns="0" rtlCol="0">
            <a:noAutofit/>
          </a:bodyPr>
          <a:lstStyle/>
          <a:p>
            <a:r>
              <a:rPr lang="en-US" sz="1200" i="1"/>
              <a:t>Note: Building quantities and locations are conceptual</a:t>
            </a:r>
          </a:p>
        </p:txBody>
      </p:sp>
    </p:spTree>
    <p:extLst>
      <p:ext uri="{BB962C8B-B14F-4D97-AF65-F5344CB8AC3E}">
        <p14:creationId xmlns:p14="http://schemas.microsoft.com/office/powerpoint/2010/main" val="226635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420908" y="1100512"/>
            <a:ext cx="8619964"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800">
                <a:latin typeface="Arial" panose="020B0604020202020204" pitchFamily="34" charset="0"/>
                <a:cs typeface="Arial" panose="020B0604020202020204" pitchFamily="34" charset="0"/>
              </a:rPr>
              <a:t>Revised Draft PMPU comments from Individuals and Resident Groups included:</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Questions about the relationship of the PMPU and the North Embarcadero Visionary Plan </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Requests to reduce building heights to preserve views from private residences</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Requests to prohibit parking structures</a:t>
            </a:r>
          </a:p>
          <a:p>
            <a:pPr lvl="1">
              <a:spcAft>
                <a:spcPts val="0"/>
              </a:spcAft>
            </a:pPr>
            <a:endParaRPr lang="en-US" sz="12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800">
                <a:latin typeface="Arial" panose="020B0604020202020204" pitchFamily="34" charset="0"/>
                <a:cs typeface="Arial" panose="020B0604020202020204" pitchFamily="34" charset="0"/>
              </a:rPr>
              <a:t>Revised Draft PMPU comments from the City of San Diego included:</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Suggestions to match Downtown Community Plan and Centre City Planned Development Ordinance </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Height limits could be reduced while maintaining development capacity</a:t>
            </a:r>
          </a:p>
          <a:p>
            <a:pPr marL="742950" lvl="1" indent="-285750">
              <a:spcAft>
                <a:spcPts val="0"/>
              </a:spcAft>
              <a:buFont typeface="Arial" panose="020B0604020202020204" pitchFamily="34" charset="0"/>
              <a:buChar char="–"/>
            </a:pPr>
            <a:r>
              <a:rPr lang="en-US" sz="1600">
                <a:latin typeface="Arial" panose="020B0604020202020204" pitchFamily="34" charset="0"/>
                <a:cs typeface="Arial" panose="020B0604020202020204" pitchFamily="34" charset="0"/>
              </a:rPr>
              <a:t>Reconsider tower separation requirements, setbacks, </a:t>
            </a:r>
            <a:r>
              <a:rPr lang="en-US" sz="1600" err="1">
                <a:latin typeface="Arial" panose="020B0604020202020204" pitchFamily="34" charset="0"/>
                <a:cs typeface="Arial" panose="020B0604020202020204" pitchFamily="34" charset="0"/>
              </a:rPr>
              <a:t>stepbacks</a:t>
            </a:r>
            <a:r>
              <a:rPr lang="en-US" sz="1600">
                <a:latin typeface="Arial" panose="020B0604020202020204" pitchFamily="34" charset="0"/>
                <a:cs typeface="Arial" panose="020B0604020202020204" pitchFamily="34" charset="0"/>
              </a:rPr>
              <a:t> and right-of-way widths for A and B Streets</a:t>
            </a:r>
          </a:p>
          <a:p>
            <a:pPr marL="742950" lvl="1" indent="-285750">
              <a:spcAft>
                <a:spcPts val="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742950" lvl="1" indent="-285750">
              <a:spcAft>
                <a:spcPts val="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spcAft>
                <a:spcPts val="600"/>
              </a:spcAft>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87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9271DC8-DB89-484C-8DFB-F1EBF0601234}"/>
              </a:ext>
            </a:extLst>
          </p:cNvPr>
          <p:cNvSpPr>
            <a:spLocks noGrp="1"/>
          </p:cNvSpPr>
          <p:nvPr/>
        </p:nvSpPr>
        <p:spPr bwMode="auto">
          <a:xfrm>
            <a:off x="4113213" y="4849813"/>
            <a:ext cx="46990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spcBef>
                <a:spcPct val="20000"/>
              </a:spcBef>
              <a:buClr>
                <a:srgbClr val="990033"/>
              </a:buClr>
              <a:buSzPct val="65000"/>
              <a:buFont typeface="Wingdings" panose="05000000000000000000" pitchFamily="2" charset="2"/>
              <a:buNone/>
              <a:defRPr/>
            </a:pPr>
            <a:r>
              <a:rPr lang="en-US" altLang="en-US" sz="1200" spc="600">
                <a:solidFill>
                  <a:schemeClr val="bg1"/>
                </a:solidFill>
                <a:latin typeface="Arial" panose="020B0604020202020204" pitchFamily="34" charset="0"/>
                <a:cs typeface="+mn-cs"/>
              </a:rPr>
              <a:t>PLANNING &amp; GREEN PORT</a:t>
            </a:r>
          </a:p>
        </p:txBody>
      </p:sp>
      <p:sp>
        <p:nvSpPr>
          <p:cNvPr id="4" name="Title 3">
            <a:extLst>
              <a:ext uri="{FF2B5EF4-FFF2-40B4-BE49-F238E27FC236}">
                <a16:creationId xmlns:a16="http://schemas.microsoft.com/office/drawing/2014/main" id="{243BFCFE-C3F3-4381-950F-6A71E1290301}"/>
              </a:ext>
            </a:extLst>
          </p:cNvPr>
          <p:cNvSpPr>
            <a:spLocks noGrp="1"/>
          </p:cNvSpPr>
          <p:nvPr>
            <p:ph type="ctrTitle"/>
          </p:nvPr>
        </p:nvSpPr>
        <p:spPr>
          <a:xfrm>
            <a:off x="2579893" y="4035529"/>
            <a:ext cx="6054725" cy="643086"/>
          </a:xfrm>
        </p:spPr>
        <p:txBody>
          <a:bodyPr/>
          <a:lstStyle/>
          <a:p>
            <a:pPr eaLnBrk="1" hangingPunct="1"/>
            <a:r>
              <a:rPr lang="en-US" altLang="en-US" sz="2100">
                <a:solidFill>
                  <a:srgbClr val="006298"/>
                </a:solidFill>
                <a:ea typeface="Adobe Gothic Std B"/>
              </a:rPr>
              <a:t>Board of Port Commissioners</a:t>
            </a:r>
            <a:br>
              <a:rPr lang="en-US" altLang="en-US" sz="2100">
                <a:solidFill>
                  <a:srgbClr val="006298"/>
                </a:solidFill>
                <a:ea typeface="Adobe Gothic Std B"/>
              </a:rPr>
            </a:br>
            <a:endParaRPr lang="en-US" sz="2100">
              <a:solidFill>
                <a:srgbClr val="006298"/>
              </a:solidFill>
            </a:endParaRPr>
          </a:p>
        </p:txBody>
      </p:sp>
      <p:sp>
        <p:nvSpPr>
          <p:cNvPr id="5" name="Subtitle 4">
            <a:extLst>
              <a:ext uri="{FF2B5EF4-FFF2-40B4-BE49-F238E27FC236}">
                <a16:creationId xmlns:a16="http://schemas.microsoft.com/office/drawing/2014/main" id="{0C2025D5-A499-4340-91BB-63329CD9DBBD}"/>
              </a:ext>
            </a:extLst>
          </p:cNvPr>
          <p:cNvSpPr>
            <a:spLocks noGrp="1"/>
          </p:cNvSpPr>
          <p:nvPr>
            <p:ph type="subTitle" idx="1"/>
          </p:nvPr>
        </p:nvSpPr>
        <p:spPr>
          <a:xfrm>
            <a:off x="3717295" y="4430059"/>
            <a:ext cx="4917323" cy="485425"/>
          </a:xfrm>
        </p:spPr>
        <p:txBody>
          <a:bodyPr/>
          <a:lstStyle/>
          <a:p>
            <a:r>
              <a:rPr lang="en-US" altLang="en-US">
                <a:solidFill>
                  <a:srgbClr val="00B388"/>
                </a:solidFill>
                <a:ea typeface="Adobe Gothic Std B"/>
              </a:rPr>
              <a:t>December 7, 2020</a:t>
            </a:r>
            <a:br>
              <a:rPr lang="en-US" altLang="en-US">
                <a:solidFill>
                  <a:srgbClr val="00B388"/>
                </a:solidFill>
                <a:ea typeface="Adobe Gothic Std B"/>
              </a:rPr>
            </a:br>
            <a:endParaRPr lang="en-US">
              <a:solidFill>
                <a:srgbClr val="00B388"/>
              </a:solidFill>
            </a:endParaRPr>
          </a:p>
        </p:txBody>
      </p:sp>
      <p:sp>
        <p:nvSpPr>
          <p:cNvPr id="7" name="Rectangle 4">
            <a:extLst>
              <a:ext uri="{FF2B5EF4-FFF2-40B4-BE49-F238E27FC236}">
                <a16:creationId xmlns:a16="http://schemas.microsoft.com/office/drawing/2014/main" id="{7F601B57-972D-4FD6-94B5-12112D62BE65}"/>
              </a:ext>
            </a:extLst>
          </p:cNvPr>
          <p:cNvSpPr>
            <a:spLocks noChangeArrowheads="1"/>
          </p:cNvSpPr>
          <p:nvPr/>
        </p:nvSpPr>
        <p:spPr bwMode="auto">
          <a:xfrm>
            <a:off x="1064298" y="881974"/>
            <a:ext cx="701540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Aft>
                <a:spcPts val="600"/>
              </a:spcAft>
              <a:buNone/>
            </a:pPr>
            <a:r>
              <a:rPr lang="en-US" sz="2400">
                <a:solidFill>
                  <a:schemeClr val="bg1"/>
                </a:solidFill>
                <a:effectLst>
                  <a:outerShdw blurRad="38100" dist="38100" dir="2700000" algn="tl">
                    <a:srgbClr val="000000">
                      <a:alpha val="43137"/>
                    </a:srgbClr>
                  </a:outerShdw>
                </a:effectLst>
                <a:latin typeface="+mj-lt"/>
              </a:rPr>
              <a:t>PRESENTATION AND DIRECTION TO STAFF ON THE PORT MASTER PLAN UPDATE (PMPU), INCLUDING AN OVERVIEW OF THE COMMENTS RECEIVED ON THE REVISED DRAFT PMPU AND STAFF’S APPROACH TO REVISING THE DOCUMENT</a:t>
            </a:r>
          </a:p>
        </p:txBody>
      </p:sp>
      <p:sp>
        <p:nvSpPr>
          <p:cNvPr id="8" name="TextBox 8">
            <a:extLst>
              <a:ext uri="{FF2B5EF4-FFF2-40B4-BE49-F238E27FC236}">
                <a16:creationId xmlns:a16="http://schemas.microsoft.com/office/drawing/2014/main" id="{A9B14944-0D7B-45B4-9F8D-1B4269F2257C}"/>
              </a:ext>
            </a:extLst>
          </p:cNvPr>
          <p:cNvSpPr txBox="1">
            <a:spLocks noChangeArrowheads="1"/>
          </p:cNvSpPr>
          <p:nvPr/>
        </p:nvSpPr>
        <p:spPr bwMode="auto">
          <a:xfrm>
            <a:off x="108955" y="111128"/>
            <a:ext cx="1368157" cy="400110"/>
          </a:xfrm>
          <a:prstGeom prst="rect">
            <a:avLst/>
          </a:prstGeom>
          <a:noFill/>
          <a:ln>
            <a:noFill/>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rPr>
              <a:t>Agenda Item No. </a:t>
            </a: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rPr>
              <a:t>1</a:t>
            </a:r>
            <a:endPar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endParaRPr>
          </a:p>
          <a:p>
            <a:pPr eaLnBrk="1" hangingPunct="1">
              <a:defRPr/>
            </a:pP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rPr>
              <a:t>File No. 2020-0404</a:t>
            </a:r>
          </a:p>
        </p:txBody>
      </p:sp>
    </p:spTree>
    <p:extLst>
      <p:ext uri="{BB962C8B-B14F-4D97-AF65-F5344CB8AC3E}">
        <p14:creationId xmlns:p14="http://schemas.microsoft.com/office/powerpoint/2010/main" val="11472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1D50590E-C45B-4296-A400-F1BDBD436AE7}"/>
              </a:ext>
            </a:extLst>
          </p:cNvPr>
          <p:cNvSpPr txBox="1"/>
          <p:nvPr/>
        </p:nvSpPr>
        <p:spPr>
          <a:xfrm>
            <a:off x="1523819" y="1206017"/>
            <a:ext cx="6185391" cy="3533503"/>
          </a:xfrm>
          <a:prstGeom prst="rect">
            <a:avLst/>
          </a:prstGeom>
          <a:noFill/>
        </p:spPr>
        <p:txBody>
          <a:bodyPr wrap="square" lIns="0" rIns="0" rtlCol="0">
            <a:noAutofit/>
          </a:bodyPr>
          <a:lstStyle/>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Clarification on North Embarcadero Alliance Visionary Plan and North Embarcadero Visionary Plan Joint Powers Authority</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JPA is a legal entity, separate and distinct from the District</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JPA purpose is to fund and design phased infrastructure improvements in North Embarcadero</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No requirement to present PMPU to the JPA</a:t>
            </a:r>
          </a:p>
          <a:p>
            <a:pPr marL="742950" lvl="1" indent="-285750">
              <a:spcAft>
                <a:spcPts val="600"/>
              </a:spcAft>
              <a:buFont typeface="Arial" panose="020B0604020202020204" pitchFamily="34" charset="0"/>
              <a:buChar char="–"/>
            </a:pPr>
            <a:r>
              <a:rPr lang="en-US" sz="1600">
                <a:latin typeface="Arial" panose="020B0604020202020204" pitchFamily="34" charset="0"/>
                <a:cs typeface="Arial" panose="020B0604020202020204" pitchFamily="34" charset="0"/>
              </a:rPr>
              <a:t>No requirement to pause PMPU process to enable JPA to meet and consider the PMPU</a:t>
            </a:r>
          </a:p>
        </p:txBody>
      </p:sp>
    </p:spTree>
    <p:extLst>
      <p:ext uri="{BB962C8B-B14F-4D97-AF65-F5344CB8AC3E}">
        <p14:creationId xmlns:p14="http://schemas.microsoft.com/office/powerpoint/2010/main" val="22118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engineering drawing&#10;&#10;Description automatically generated">
            <a:extLst>
              <a:ext uri="{FF2B5EF4-FFF2-40B4-BE49-F238E27FC236}">
                <a16:creationId xmlns:a16="http://schemas.microsoft.com/office/drawing/2014/main" id="{B3284768-A5CB-422B-8966-3F58B531EDC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361" t="44603" r="10758" b="28083"/>
          <a:stretch/>
        </p:blipFill>
        <p:spPr>
          <a:xfrm>
            <a:off x="4080954" y="978713"/>
            <a:ext cx="4345229" cy="3422348"/>
          </a:xfrm>
        </p:spPr>
      </p:pic>
      <p:sp>
        <p:nvSpPr>
          <p:cNvPr id="2" name="Title 1">
            <a:extLst>
              <a:ext uri="{FF2B5EF4-FFF2-40B4-BE49-F238E27FC236}">
                <a16:creationId xmlns:a16="http://schemas.microsoft.com/office/drawing/2014/main" id="{A0ACDF3E-8BE2-4AB9-9D86-9CA55CC56425}"/>
              </a:ext>
            </a:extLst>
          </p:cNvPr>
          <p:cNvSpPr>
            <a:spLocks noGrp="1"/>
          </p:cNvSpPr>
          <p:nvPr>
            <p:ph type="title"/>
          </p:nvPr>
        </p:nvSpPr>
        <p:spPr>
          <a:xfrm>
            <a:off x="769023" y="2508628"/>
            <a:ext cx="3598774" cy="342900"/>
          </a:xfrm>
        </p:spPr>
        <p:txBody>
          <a:bodyPr/>
          <a:lstStyle/>
          <a:p>
            <a:br>
              <a:rPr lang="en-US" sz="1600">
                <a:solidFill>
                  <a:schemeClr val="tx1"/>
                </a:solidFill>
              </a:rPr>
            </a:br>
            <a:br>
              <a:rPr lang="en-US" sz="1600">
                <a:solidFill>
                  <a:schemeClr val="tx1"/>
                </a:solidFill>
              </a:rPr>
            </a:br>
            <a:r>
              <a:rPr lang="en-US" sz="1600">
                <a:solidFill>
                  <a:schemeClr val="tx1"/>
                </a:solidFill>
              </a:rPr>
              <a:t>1998 North Embarcadero Alliance Visionary Plan –</a:t>
            </a:r>
            <a:r>
              <a:rPr lang="en-US" sz="1600" i="1">
                <a:solidFill>
                  <a:schemeClr val="tx1"/>
                </a:solidFill>
              </a:rPr>
              <a:t> </a:t>
            </a:r>
            <a:br>
              <a:rPr lang="en-US" sz="1600" i="1">
                <a:solidFill>
                  <a:schemeClr val="tx1"/>
                </a:solidFill>
              </a:rPr>
            </a:br>
            <a:br>
              <a:rPr lang="en-US" sz="1600" i="1">
                <a:solidFill>
                  <a:schemeClr val="tx1"/>
                </a:solidFill>
              </a:rPr>
            </a:br>
            <a:r>
              <a:rPr lang="en-US" sz="1600" b="1" i="1">
                <a:solidFill>
                  <a:schemeClr val="tx1"/>
                </a:solidFill>
              </a:rPr>
              <a:t>Maximum Building Heights</a:t>
            </a:r>
          </a:p>
        </p:txBody>
      </p:sp>
      <p:pic>
        <p:nvPicPr>
          <p:cNvPr id="5" name="Content Placeholder 5" descr="Diagram, engineering drawing&#10;&#10;Description automatically generated">
            <a:extLst>
              <a:ext uri="{FF2B5EF4-FFF2-40B4-BE49-F238E27FC236}">
                <a16:creationId xmlns:a16="http://schemas.microsoft.com/office/drawing/2014/main" id="{39BC7E56-31B9-4683-9605-0143C7205A2E}"/>
              </a:ext>
            </a:extLst>
          </p:cNvPr>
          <p:cNvPicPr>
            <a:picLocks noChangeAspect="1"/>
          </p:cNvPicPr>
          <p:nvPr/>
        </p:nvPicPr>
        <p:blipFill rotWithShape="1">
          <a:blip r:embed="rId3">
            <a:extLst>
              <a:ext uri="{28A0092B-C50C-407E-A947-70E740481C1C}">
                <a14:useLocalDpi xmlns:a14="http://schemas.microsoft.com/office/drawing/2010/main" val="0"/>
              </a:ext>
            </a:extLst>
          </a:blip>
          <a:srcRect l="37709" t="93193" r="14092" b="2305"/>
          <a:stretch/>
        </p:blipFill>
        <p:spPr bwMode="auto">
          <a:xfrm>
            <a:off x="4275826" y="4406698"/>
            <a:ext cx="4658312" cy="5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542F0539-6227-4BE1-AAC4-0CBC71B95931}"/>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D5299909-8A59-483F-8BD7-A14E46B25C18}"/>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3" name="Rectangle 2">
            <a:extLst>
              <a:ext uri="{FF2B5EF4-FFF2-40B4-BE49-F238E27FC236}">
                <a16:creationId xmlns:a16="http://schemas.microsoft.com/office/drawing/2014/main" id="{A94E7D27-D264-4C80-B85F-0F3C69F4338F}"/>
              </a:ext>
            </a:extLst>
          </p:cNvPr>
          <p:cNvSpPr/>
          <p:nvPr/>
        </p:nvSpPr>
        <p:spPr>
          <a:xfrm>
            <a:off x="5868649" y="2031527"/>
            <a:ext cx="749508" cy="1558977"/>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081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344B296-047D-4330-8001-6DF5BD782998}"/>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pic>
        <p:nvPicPr>
          <p:cNvPr id="3" name="Picture 2">
            <a:extLst>
              <a:ext uri="{FF2B5EF4-FFF2-40B4-BE49-F238E27FC236}">
                <a16:creationId xmlns:a16="http://schemas.microsoft.com/office/drawing/2014/main" id="{FB367FF5-71A5-4263-A9F1-4A0B03938A9E}"/>
              </a:ext>
            </a:extLst>
          </p:cNvPr>
          <p:cNvPicPr>
            <a:picLocks noChangeAspect="1"/>
          </p:cNvPicPr>
          <p:nvPr/>
        </p:nvPicPr>
        <p:blipFill rotWithShape="1">
          <a:blip r:embed="rId3"/>
          <a:srcRect l="17911" t="24558" r="32924" b="7390"/>
          <a:stretch/>
        </p:blipFill>
        <p:spPr>
          <a:xfrm>
            <a:off x="3248537" y="1078964"/>
            <a:ext cx="4988558" cy="3883949"/>
          </a:xfrm>
          <a:prstGeom prst="rect">
            <a:avLst/>
          </a:prstGeom>
        </p:spPr>
      </p:pic>
      <p:grpSp>
        <p:nvGrpSpPr>
          <p:cNvPr id="5" name="Group 4">
            <a:extLst>
              <a:ext uri="{FF2B5EF4-FFF2-40B4-BE49-F238E27FC236}">
                <a16:creationId xmlns:a16="http://schemas.microsoft.com/office/drawing/2014/main" id="{4E0CC029-88D1-4114-A9DC-1722C2EEDCEF}"/>
              </a:ext>
            </a:extLst>
          </p:cNvPr>
          <p:cNvGrpSpPr/>
          <p:nvPr/>
        </p:nvGrpSpPr>
        <p:grpSpPr>
          <a:xfrm>
            <a:off x="3310809" y="4254741"/>
            <a:ext cx="353377" cy="281167"/>
            <a:chOff x="8536720" y="7333774"/>
            <a:chExt cx="691048" cy="549837"/>
          </a:xfrm>
        </p:grpSpPr>
        <p:sp>
          <p:nvSpPr>
            <p:cNvPr id="2" name="Arrow: Right 1">
              <a:extLst>
                <a:ext uri="{FF2B5EF4-FFF2-40B4-BE49-F238E27FC236}">
                  <a16:creationId xmlns:a16="http://schemas.microsoft.com/office/drawing/2014/main" id="{3FF963A2-C38D-4BC5-A536-06880ABCD1D5}"/>
                </a:ext>
              </a:extLst>
            </p:cNvPr>
            <p:cNvSpPr/>
            <p:nvPr/>
          </p:nvSpPr>
          <p:spPr>
            <a:xfrm rot="16200000">
              <a:off x="8718197" y="7196267"/>
              <a:ext cx="328093" cy="691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 name="TextBox 3">
              <a:extLst>
                <a:ext uri="{FF2B5EF4-FFF2-40B4-BE49-F238E27FC236}">
                  <a16:creationId xmlns:a16="http://schemas.microsoft.com/office/drawing/2014/main" id="{C5DDC218-E03F-40C0-A026-AEFDF9DA27F2}"/>
                </a:ext>
              </a:extLst>
            </p:cNvPr>
            <p:cNvSpPr txBox="1"/>
            <p:nvPr/>
          </p:nvSpPr>
          <p:spPr>
            <a:xfrm>
              <a:off x="8622505" y="7333774"/>
              <a:ext cx="519475" cy="549837"/>
            </a:xfrm>
            <a:prstGeom prst="rect">
              <a:avLst/>
            </a:prstGeom>
            <a:noFill/>
          </p:spPr>
          <p:txBody>
            <a:bodyPr wrap="square" rtlCol="0">
              <a:spAutoFit/>
            </a:bodyPr>
            <a:lstStyle/>
            <a:p>
              <a:pPr algn="ctr"/>
              <a:r>
                <a:rPr lang="en-US" sz="1227">
                  <a:solidFill>
                    <a:schemeClr val="bg1"/>
                  </a:solidFill>
                  <a:latin typeface="Arial Black" panose="020B0A04020102020204" pitchFamily="34" charset="0"/>
                  <a:cs typeface="Arial" panose="020B0604020202020204" pitchFamily="34" charset="0"/>
                </a:rPr>
                <a:t>N</a:t>
              </a:r>
            </a:p>
          </p:txBody>
        </p:sp>
      </p:grpSp>
      <p:sp>
        <p:nvSpPr>
          <p:cNvPr id="6" name="TextBox 5">
            <a:extLst>
              <a:ext uri="{FF2B5EF4-FFF2-40B4-BE49-F238E27FC236}">
                <a16:creationId xmlns:a16="http://schemas.microsoft.com/office/drawing/2014/main" id="{9669D4C3-8861-43BD-A86F-25AC636C7CA1}"/>
              </a:ext>
            </a:extLst>
          </p:cNvPr>
          <p:cNvSpPr txBox="1"/>
          <p:nvPr/>
        </p:nvSpPr>
        <p:spPr>
          <a:xfrm>
            <a:off x="3184714" y="4535908"/>
            <a:ext cx="5494592" cy="276999"/>
          </a:xfrm>
          <a:prstGeom prst="rect">
            <a:avLst/>
          </a:prstGeom>
          <a:solidFill>
            <a:schemeClr val="bg1"/>
          </a:solidFill>
        </p:spPr>
        <p:txBody>
          <a:bodyPr wrap="square" rtlCol="0">
            <a:spAutoFit/>
          </a:bodyPr>
          <a:lstStyle/>
          <a:p>
            <a:r>
              <a:rPr lang="en-US" sz="1200" b="1" i="1">
                <a:latin typeface="Arial" panose="020B0604020202020204" pitchFamily="34" charset="0"/>
                <a:cs typeface="Arial" panose="020B0604020202020204" pitchFamily="34" charset="0"/>
              </a:rPr>
              <a:t>Between Ash Street and South of Proposed B Street Reconnection</a:t>
            </a:r>
          </a:p>
        </p:txBody>
      </p:sp>
      <p:cxnSp>
        <p:nvCxnSpPr>
          <p:cNvPr id="9" name="Straight Connector 8">
            <a:extLst>
              <a:ext uri="{FF2B5EF4-FFF2-40B4-BE49-F238E27FC236}">
                <a16:creationId xmlns:a16="http://schemas.microsoft.com/office/drawing/2014/main" id="{85A416E1-C215-44F4-92F7-BE71A965EEA4}"/>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B0DEBFA-159C-4C36-8F04-A0030D90E81A}"/>
              </a:ext>
            </a:extLst>
          </p:cNvPr>
          <p:cNvSpPr txBox="1">
            <a:spLocks/>
          </p:cNvSpPr>
          <p:nvPr/>
        </p:nvSpPr>
        <p:spPr bwMode="auto">
          <a:xfrm>
            <a:off x="239918" y="4110855"/>
            <a:ext cx="29294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lnSpc>
                <a:spcPct val="80000"/>
              </a:lnSpc>
              <a:spcBef>
                <a:spcPct val="0"/>
              </a:spcBef>
              <a:spcAft>
                <a:spcPct val="0"/>
              </a:spcAft>
              <a:defRPr sz="4500" kern="1200">
                <a:solidFill>
                  <a:schemeClr val="accent2"/>
                </a:solidFill>
                <a:latin typeface="Arial" panose="020B0604020202020204" pitchFamily="34" charset="0"/>
                <a:ea typeface="+mj-ea"/>
                <a:cs typeface="Arial" panose="020B0604020202020204" pitchFamily="34" charset="0"/>
              </a:defRPr>
            </a:lvl1pPr>
            <a:lvl2pPr algn="l" rtl="0" eaLnBrk="0" fontAlgn="base" hangingPunct="0">
              <a:lnSpc>
                <a:spcPct val="80000"/>
              </a:lnSpc>
              <a:spcBef>
                <a:spcPct val="0"/>
              </a:spcBef>
              <a:spcAft>
                <a:spcPct val="0"/>
              </a:spcAft>
              <a:defRPr sz="2400">
                <a:solidFill>
                  <a:schemeClr val="accent2"/>
                </a:solidFill>
                <a:latin typeface="Arial" charset="0"/>
                <a:cs typeface="Arial" charset="0"/>
              </a:defRPr>
            </a:lvl2pPr>
            <a:lvl3pPr algn="l" rtl="0" eaLnBrk="0" fontAlgn="base" hangingPunct="0">
              <a:lnSpc>
                <a:spcPct val="80000"/>
              </a:lnSpc>
              <a:spcBef>
                <a:spcPct val="0"/>
              </a:spcBef>
              <a:spcAft>
                <a:spcPct val="0"/>
              </a:spcAft>
              <a:defRPr sz="2400">
                <a:solidFill>
                  <a:schemeClr val="accent2"/>
                </a:solidFill>
                <a:latin typeface="Arial" charset="0"/>
                <a:cs typeface="Arial" charset="0"/>
              </a:defRPr>
            </a:lvl3pPr>
            <a:lvl4pPr algn="l" rtl="0" eaLnBrk="0" fontAlgn="base" hangingPunct="0">
              <a:lnSpc>
                <a:spcPct val="80000"/>
              </a:lnSpc>
              <a:spcBef>
                <a:spcPct val="0"/>
              </a:spcBef>
              <a:spcAft>
                <a:spcPct val="0"/>
              </a:spcAft>
              <a:defRPr sz="2400">
                <a:solidFill>
                  <a:schemeClr val="accent2"/>
                </a:solidFill>
                <a:latin typeface="Arial" charset="0"/>
                <a:cs typeface="Arial" charset="0"/>
              </a:defRPr>
            </a:lvl4pPr>
            <a:lvl5pPr algn="l" rtl="0" eaLnBrk="0" fontAlgn="base" hangingPunct="0">
              <a:lnSpc>
                <a:spcPct val="80000"/>
              </a:lnSpc>
              <a:spcBef>
                <a:spcPct val="0"/>
              </a:spcBef>
              <a:spcAft>
                <a:spcPct val="0"/>
              </a:spcAft>
              <a:defRPr sz="2400">
                <a:solidFill>
                  <a:schemeClr val="accent2"/>
                </a:solidFill>
                <a:latin typeface="Arial" charset="0"/>
                <a:cs typeface="Arial" charset="0"/>
              </a:defRPr>
            </a:lvl5pPr>
            <a:lvl6pPr marL="342900" algn="l" rtl="0" fontAlgn="base">
              <a:lnSpc>
                <a:spcPct val="80000"/>
              </a:lnSpc>
              <a:spcBef>
                <a:spcPct val="0"/>
              </a:spcBef>
              <a:spcAft>
                <a:spcPct val="0"/>
              </a:spcAft>
              <a:defRPr sz="2400">
                <a:solidFill>
                  <a:schemeClr val="accent2"/>
                </a:solidFill>
                <a:latin typeface="Arial" charset="0"/>
                <a:cs typeface="Arial" charset="0"/>
              </a:defRPr>
            </a:lvl6pPr>
            <a:lvl7pPr marL="685800" algn="l" rtl="0" fontAlgn="base">
              <a:lnSpc>
                <a:spcPct val="80000"/>
              </a:lnSpc>
              <a:spcBef>
                <a:spcPct val="0"/>
              </a:spcBef>
              <a:spcAft>
                <a:spcPct val="0"/>
              </a:spcAft>
              <a:defRPr sz="2400">
                <a:solidFill>
                  <a:schemeClr val="accent2"/>
                </a:solidFill>
                <a:latin typeface="Arial" charset="0"/>
                <a:cs typeface="Arial" charset="0"/>
              </a:defRPr>
            </a:lvl7pPr>
            <a:lvl8pPr marL="1028700" algn="l" rtl="0" fontAlgn="base">
              <a:lnSpc>
                <a:spcPct val="80000"/>
              </a:lnSpc>
              <a:spcBef>
                <a:spcPct val="0"/>
              </a:spcBef>
              <a:spcAft>
                <a:spcPct val="0"/>
              </a:spcAft>
              <a:defRPr sz="2400">
                <a:solidFill>
                  <a:schemeClr val="accent2"/>
                </a:solidFill>
                <a:latin typeface="Arial" charset="0"/>
                <a:cs typeface="Arial" charset="0"/>
              </a:defRPr>
            </a:lvl8pPr>
            <a:lvl9pPr marL="1371600" algn="l" rtl="0" fontAlgn="base">
              <a:lnSpc>
                <a:spcPct val="80000"/>
              </a:lnSpc>
              <a:spcBef>
                <a:spcPct val="0"/>
              </a:spcBef>
              <a:spcAft>
                <a:spcPct val="0"/>
              </a:spcAft>
              <a:defRPr sz="2400">
                <a:solidFill>
                  <a:schemeClr val="accent2"/>
                </a:solidFill>
                <a:latin typeface="Arial" charset="0"/>
                <a:cs typeface="Arial" charset="0"/>
              </a:defRPr>
            </a:lvl9pPr>
          </a:lstStyle>
          <a:p>
            <a:pPr algn="l">
              <a:spcAft>
                <a:spcPts val="600"/>
              </a:spcAft>
            </a:pPr>
            <a:br>
              <a:rPr lang="en-US" sz="1600">
                <a:solidFill>
                  <a:schemeClr val="tx1"/>
                </a:solidFill>
              </a:rPr>
            </a:br>
            <a:r>
              <a:rPr lang="en-US" sz="1600" b="1">
                <a:solidFill>
                  <a:schemeClr val="tx1"/>
                </a:solidFill>
              </a:rPr>
              <a:t>Proposed Revisions:</a:t>
            </a:r>
          </a:p>
          <a:p>
            <a:pPr marL="285750" indent="-285750" algn="l">
              <a:lnSpc>
                <a:spcPct val="100000"/>
              </a:lnSpc>
              <a:spcAft>
                <a:spcPts val="600"/>
              </a:spcAft>
              <a:buFont typeface="Arial" panose="020B0604020202020204" pitchFamily="34" charset="0"/>
              <a:buChar char="•"/>
            </a:pPr>
            <a:r>
              <a:rPr lang="en-US" sz="1500">
                <a:solidFill>
                  <a:schemeClr val="tx1"/>
                </a:solidFill>
              </a:rPr>
              <a:t>Reduce heights to match or be less than 1998 NEVP</a:t>
            </a:r>
          </a:p>
          <a:p>
            <a:pPr marL="285750" indent="-285750" algn="l">
              <a:lnSpc>
                <a:spcPct val="100000"/>
              </a:lnSpc>
              <a:spcAft>
                <a:spcPts val="600"/>
              </a:spcAft>
              <a:buFont typeface="Arial" panose="020B0604020202020204" pitchFamily="34" charset="0"/>
              <a:buChar char="•"/>
            </a:pPr>
            <a:r>
              <a:rPr lang="en-US" sz="1500">
                <a:solidFill>
                  <a:schemeClr val="tx1"/>
                </a:solidFill>
              </a:rPr>
              <a:t>Heights to step down to west and north</a:t>
            </a:r>
          </a:p>
          <a:p>
            <a:pPr marL="285750" indent="-285750" algn="l">
              <a:lnSpc>
                <a:spcPct val="100000"/>
              </a:lnSpc>
              <a:spcAft>
                <a:spcPts val="600"/>
              </a:spcAft>
              <a:buFont typeface="Arial" panose="020B0604020202020204" pitchFamily="34" charset="0"/>
              <a:buChar char="•"/>
            </a:pPr>
            <a:r>
              <a:rPr lang="en-US" sz="1500">
                <a:solidFill>
                  <a:schemeClr val="tx1"/>
                </a:solidFill>
              </a:rPr>
              <a:t>Increase right-of-way widths for A and B Streets to 80 feet</a:t>
            </a:r>
          </a:p>
          <a:p>
            <a:pPr marL="285750" indent="-285750" algn="l">
              <a:lnSpc>
                <a:spcPct val="100000"/>
              </a:lnSpc>
              <a:spcAft>
                <a:spcPts val="600"/>
              </a:spcAft>
              <a:buFont typeface="Arial" panose="020B0604020202020204" pitchFamily="34" charset="0"/>
              <a:buChar char="•"/>
            </a:pPr>
            <a:r>
              <a:rPr lang="en-US" sz="1500">
                <a:solidFill>
                  <a:schemeClr val="tx1"/>
                </a:solidFill>
              </a:rPr>
              <a:t>Coordinate with City staff to match setback and </a:t>
            </a:r>
            <a:r>
              <a:rPr lang="en-US" sz="1500" err="1">
                <a:solidFill>
                  <a:schemeClr val="tx1"/>
                </a:solidFill>
              </a:rPr>
              <a:t>stepback</a:t>
            </a:r>
            <a:r>
              <a:rPr lang="en-US" sz="1500">
                <a:solidFill>
                  <a:schemeClr val="tx1"/>
                </a:solidFill>
              </a:rPr>
              <a:t> requirements</a:t>
            </a:r>
          </a:p>
          <a:p>
            <a:pPr marL="285750" indent="-285750" algn="l">
              <a:lnSpc>
                <a:spcPct val="100000"/>
              </a:lnSpc>
              <a:spcAft>
                <a:spcPts val="600"/>
              </a:spcAft>
              <a:buFont typeface="Arial" panose="020B0604020202020204" pitchFamily="34" charset="0"/>
              <a:buChar char="•"/>
            </a:pPr>
            <a:endParaRPr lang="en-US" sz="1600">
              <a:solidFill>
                <a:schemeClr val="tx1"/>
              </a:solidFill>
            </a:endParaRPr>
          </a:p>
        </p:txBody>
      </p:sp>
      <p:sp>
        <p:nvSpPr>
          <p:cNvPr id="12" name="TextBox 11">
            <a:extLst>
              <a:ext uri="{FF2B5EF4-FFF2-40B4-BE49-F238E27FC236}">
                <a16:creationId xmlns:a16="http://schemas.microsoft.com/office/drawing/2014/main" id="{D985BC55-C839-479D-B2DC-61B8434EE452}"/>
              </a:ext>
            </a:extLst>
          </p:cNvPr>
          <p:cNvSpPr txBox="1"/>
          <p:nvPr/>
        </p:nvSpPr>
        <p:spPr>
          <a:xfrm>
            <a:off x="3632628" y="1337541"/>
            <a:ext cx="1326757" cy="461665"/>
          </a:xfrm>
          <a:prstGeom prst="rect">
            <a:avLst/>
          </a:prstGeom>
          <a:solidFill>
            <a:schemeClr val="bg1"/>
          </a:solidFill>
          <a:ln>
            <a:solidFill>
              <a:schemeClr val="tx1"/>
            </a:solidFill>
          </a:ln>
        </p:spPr>
        <p:txBody>
          <a:bodyPr wrap="square" rtlCol="0">
            <a:spAutoFit/>
          </a:bodyPr>
          <a:lstStyle/>
          <a:p>
            <a:r>
              <a:rPr lang="en-US" sz="1200" b="1" i="1">
                <a:latin typeface="Arial" panose="020B0604020202020204" pitchFamily="34" charset="0"/>
                <a:cs typeface="Arial" panose="020B0604020202020204" pitchFamily="34" charset="0"/>
              </a:rPr>
              <a:t>Reduction from 160’ to 120’</a:t>
            </a:r>
          </a:p>
        </p:txBody>
      </p:sp>
      <p:sp>
        <p:nvSpPr>
          <p:cNvPr id="13" name="TextBox 12">
            <a:extLst>
              <a:ext uri="{FF2B5EF4-FFF2-40B4-BE49-F238E27FC236}">
                <a16:creationId xmlns:a16="http://schemas.microsoft.com/office/drawing/2014/main" id="{08A1C239-4493-4BEF-B48E-50E408C81C23}"/>
              </a:ext>
            </a:extLst>
          </p:cNvPr>
          <p:cNvSpPr txBox="1"/>
          <p:nvPr/>
        </p:nvSpPr>
        <p:spPr>
          <a:xfrm>
            <a:off x="6771259" y="1361604"/>
            <a:ext cx="1326757" cy="461665"/>
          </a:xfrm>
          <a:prstGeom prst="rect">
            <a:avLst/>
          </a:prstGeom>
          <a:solidFill>
            <a:schemeClr val="bg1"/>
          </a:solidFill>
          <a:ln>
            <a:solidFill>
              <a:schemeClr val="tx1"/>
            </a:solidFill>
          </a:ln>
        </p:spPr>
        <p:txBody>
          <a:bodyPr wrap="square" rtlCol="0">
            <a:spAutoFit/>
          </a:bodyPr>
          <a:lstStyle/>
          <a:p>
            <a:r>
              <a:rPr lang="en-US" sz="1200" b="1" i="1">
                <a:latin typeface="Arial" panose="020B0604020202020204" pitchFamily="34" charset="0"/>
                <a:cs typeface="Arial" panose="020B0604020202020204" pitchFamily="34" charset="0"/>
              </a:rPr>
              <a:t>Reduction from 200’ to 175’</a:t>
            </a:r>
          </a:p>
        </p:txBody>
      </p:sp>
      <p:sp>
        <p:nvSpPr>
          <p:cNvPr id="14" name="TextBox 13">
            <a:extLst>
              <a:ext uri="{FF2B5EF4-FFF2-40B4-BE49-F238E27FC236}">
                <a16:creationId xmlns:a16="http://schemas.microsoft.com/office/drawing/2014/main" id="{7D8DCB45-B6CF-466E-AB67-4EE5915CE514}"/>
              </a:ext>
            </a:extLst>
          </p:cNvPr>
          <p:cNvSpPr txBox="1"/>
          <p:nvPr/>
        </p:nvSpPr>
        <p:spPr>
          <a:xfrm>
            <a:off x="3689840" y="3447566"/>
            <a:ext cx="1326757" cy="461665"/>
          </a:xfrm>
          <a:prstGeom prst="rect">
            <a:avLst/>
          </a:prstGeom>
          <a:solidFill>
            <a:schemeClr val="bg1"/>
          </a:solidFill>
          <a:ln>
            <a:solidFill>
              <a:schemeClr val="tx1"/>
            </a:solidFill>
          </a:ln>
        </p:spPr>
        <p:txBody>
          <a:bodyPr wrap="square" rtlCol="0">
            <a:spAutoFit/>
          </a:bodyPr>
          <a:lstStyle/>
          <a:p>
            <a:r>
              <a:rPr lang="en-US" sz="1200" b="1" i="1">
                <a:latin typeface="Arial" panose="020B0604020202020204" pitchFamily="34" charset="0"/>
                <a:cs typeface="Arial" panose="020B0604020202020204" pitchFamily="34" charset="0"/>
              </a:rPr>
              <a:t>Reduction from 160’ to 150’</a:t>
            </a:r>
          </a:p>
        </p:txBody>
      </p:sp>
      <p:sp>
        <p:nvSpPr>
          <p:cNvPr id="15" name="TextBox 14">
            <a:extLst>
              <a:ext uri="{FF2B5EF4-FFF2-40B4-BE49-F238E27FC236}">
                <a16:creationId xmlns:a16="http://schemas.microsoft.com/office/drawing/2014/main" id="{A34D0EB8-F60E-4E77-8BAA-27CF86CA7FFB}"/>
              </a:ext>
            </a:extLst>
          </p:cNvPr>
          <p:cNvSpPr txBox="1"/>
          <p:nvPr/>
        </p:nvSpPr>
        <p:spPr>
          <a:xfrm>
            <a:off x="6758001" y="3880022"/>
            <a:ext cx="1326757" cy="461665"/>
          </a:xfrm>
          <a:prstGeom prst="rect">
            <a:avLst/>
          </a:prstGeom>
          <a:solidFill>
            <a:schemeClr val="bg1"/>
          </a:solidFill>
          <a:ln>
            <a:solidFill>
              <a:schemeClr val="tx1"/>
            </a:solidFill>
          </a:ln>
        </p:spPr>
        <p:txBody>
          <a:bodyPr wrap="square" rtlCol="0">
            <a:spAutoFit/>
          </a:bodyPr>
          <a:lstStyle/>
          <a:p>
            <a:r>
              <a:rPr lang="en-US" sz="1200" b="1" i="1">
                <a:latin typeface="Arial" panose="020B0604020202020204" pitchFamily="34" charset="0"/>
                <a:cs typeface="Arial" panose="020B0604020202020204" pitchFamily="34" charset="0"/>
              </a:rPr>
              <a:t>Reduction from 160’ to 65’</a:t>
            </a:r>
          </a:p>
        </p:txBody>
      </p:sp>
    </p:spTree>
    <p:extLst>
      <p:ext uri="{BB962C8B-B14F-4D97-AF65-F5344CB8AC3E}">
        <p14:creationId xmlns:p14="http://schemas.microsoft.com/office/powerpoint/2010/main" val="2598334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8" name="TextBox 7">
            <a:extLst>
              <a:ext uri="{FF2B5EF4-FFF2-40B4-BE49-F238E27FC236}">
                <a16:creationId xmlns:a16="http://schemas.microsoft.com/office/drawing/2014/main" id="{57CEB31F-2F5C-4EEB-8BBE-5B39AEFB73CF}"/>
              </a:ext>
            </a:extLst>
          </p:cNvPr>
          <p:cNvSpPr txBox="1"/>
          <p:nvPr/>
        </p:nvSpPr>
        <p:spPr>
          <a:xfrm>
            <a:off x="1906393" y="1200977"/>
            <a:ext cx="5142586" cy="961753"/>
          </a:xfrm>
          <a:prstGeom prst="rect">
            <a:avLst/>
          </a:prstGeom>
          <a:noFill/>
        </p:spPr>
        <p:txBody>
          <a:bodyPr wrap="square" lIns="0" rIns="0" rtlCol="0">
            <a:noAutofit/>
          </a:bodyPr>
          <a:lstStyle/>
          <a:p>
            <a:pPr algn="ctr"/>
            <a:r>
              <a:rPr lang="en-US" sz="1600" b="1">
                <a:latin typeface="Arial" panose="020B0604020202020204" pitchFamily="34" charset="0"/>
                <a:cs typeface="Arial" panose="020B0604020202020204" pitchFamily="34" charset="0"/>
              </a:rPr>
              <a:t>Comparison between Proposed </a:t>
            </a:r>
          </a:p>
          <a:p>
            <a:pPr algn="ctr"/>
            <a:r>
              <a:rPr lang="en-US" sz="1600" b="1">
                <a:latin typeface="Arial" panose="020B0604020202020204" pitchFamily="34" charset="0"/>
                <a:cs typeface="Arial" panose="020B0604020202020204" pitchFamily="34" charset="0"/>
              </a:rPr>
              <a:t>Building Heights and Development Intensities</a:t>
            </a: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pPr lvl="1"/>
            <a:endParaRPr lang="en-US" sz="1800">
              <a:latin typeface="Arial" panose="020B0604020202020204" pitchFamily="34" charset="0"/>
              <a:cs typeface="Arial" panose="020B0604020202020204" pitchFamily="34" charset="0"/>
            </a:endParaRPr>
          </a:p>
        </p:txBody>
      </p:sp>
      <p:pic>
        <p:nvPicPr>
          <p:cNvPr id="6" name="Picture 5" descr="Table&#10;&#10;Description automatically generated">
            <a:extLst>
              <a:ext uri="{FF2B5EF4-FFF2-40B4-BE49-F238E27FC236}">
                <a16:creationId xmlns:a16="http://schemas.microsoft.com/office/drawing/2014/main" id="{D03EF442-89CC-4917-A4FB-B0DFD888F46F}"/>
              </a:ext>
            </a:extLst>
          </p:cNvPr>
          <p:cNvPicPr/>
          <p:nvPr/>
        </p:nvPicPr>
        <p:blipFill>
          <a:blip r:embed="rId3">
            <a:extLst>
              <a:ext uri="{28A0092B-C50C-407E-A947-70E740481C1C}">
                <a14:useLocalDpi xmlns:a14="http://schemas.microsoft.com/office/drawing/2010/main" val="0"/>
              </a:ext>
            </a:extLst>
          </a:blip>
          <a:srcRect l="12453" t="8727" r="12665" b="57042"/>
          <a:stretch>
            <a:fillRect/>
          </a:stretch>
        </p:blipFill>
        <p:spPr bwMode="auto">
          <a:xfrm>
            <a:off x="1824974" y="1734372"/>
            <a:ext cx="5305425" cy="3133725"/>
          </a:xfrm>
          <a:prstGeom prst="rect">
            <a:avLst/>
          </a:prstGeom>
          <a:noFill/>
          <a:ln>
            <a:noFill/>
          </a:ln>
        </p:spPr>
      </p:pic>
    </p:spTree>
    <p:extLst>
      <p:ext uri="{BB962C8B-B14F-4D97-AF65-F5344CB8AC3E}">
        <p14:creationId xmlns:p14="http://schemas.microsoft.com/office/powerpoint/2010/main" val="366060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2C1E45B-3A6E-4BE7-88A1-FDDFD03C1A4F}"/>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
        <p:nvSpPr>
          <p:cNvPr id="6" name="TextBox 5">
            <a:extLst>
              <a:ext uri="{FF2B5EF4-FFF2-40B4-BE49-F238E27FC236}">
                <a16:creationId xmlns:a16="http://schemas.microsoft.com/office/drawing/2014/main" id="{EC713CC3-C80C-401A-8224-D0A02CE5939E}"/>
              </a:ext>
            </a:extLst>
          </p:cNvPr>
          <p:cNvSpPr txBox="1"/>
          <p:nvPr/>
        </p:nvSpPr>
        <p:spPr>
          <a:xfrm>
            <a:off x="1509187" y="1100512"/>
            <a:ext cx="6354653" cy="3533503"/>
          </a:xfrm>
          <a:prstGeom prst="rect">
            <a:avLst/>
          </a:prstGeom>
          <a:noFill/>
        </p:spPr>
        <p:txBody>
          <a:bodyPr wrap="square" lIns="0" rIns="0" rtlCol="0">
            <a:noAutofit/>
          </a:bodyPr>
          <a:lstStyle/>
          <a:p>
            <a:pPr marL="257175" indent="-257175">
              <a:buFont typeface="Arial" panose="020B0604020202020204" pitchFamily="34" charset="0"/>
              <a:buChar char="•"/>
            </a:pPr>
            <a:r>
              <a:rPr lang="en-US" sz="1800">
                <a:latin typeface="Arial" panose="020B0604020202020204" pitchFamily="34" charset="0"/>
                <a:cs typeface="Arial" panose="020B0604020202020204" pitchFamily="34" charset="0"/>
              </a:rPr>
              <a:t>Staff requests Board direction on proposed revisions to building heights and development intensity</a:t>
            </a:r>
          </a:p>
          <a:p>
            <a:endParaRPr lang="en-US" sz="18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a:latin typeface="Arial" panose="020B0604020202020204" pitchFamily="34" charset="0"/>
                <a:cs typeface="Arial" panose="020B0604020202020204" pitchFamily="34" charset="0"/>
              </a:rPr>
              <a:t>Possible options include:</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Keep as proposed in Revised Draft PMPU</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Include staff recommended revisions that reduce heights and development intensity, including additional coordination with City staff</a:t>
            </a:r>
          </a:p>
          <a:p>
            <a:pPr marL="742950" lvl="1"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Provide any other direction the Board deems appropriate</a:t>
            </a:r>
          </a:p>
          <a:p>
            <a:pPr lvl="1"/>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4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Next Steps</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4287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Group 259">
            <a:extLst>
              <a:ext uri="{FF2B5EF4-FFF2-40B4-BE49-F238E27FC236}">
                <a16:creationId xmlns:a16="http://schemas.microsoft.com/office/drawing/2014/main" id="{8061FDDE-A8B4-4851-8C1A-A8923183F88F}"/>
              </a:ext>
            </a:extLst>
          </p:cNvPr>
          <p:cNvGrpSpPr/>
          <p:nvPr/>
        </p:nvGrpSpPr>
        <p:grpSpPr>
          <a:xfrm>
            <a:off x="485599" y="654229"/>
            <a:ext cx="8159852" cy="4092764"/>
            <a:chOff x="485598" y="654228"/>
            <a:chExt cx="8159852" cy="4092764"/>
          </a:xfrm>
        </p:grpSpPr>
        <p:sp>
          <p:nvSpPr>
            <p:cNvPr id="262" name="TextBox 77">
              <a:extLst>
                <a:ext uri="{FF2B5EF4-FFF2-40B4-BE49-F238E27FC236}">
                  <a16:creationId xmlns:a16="http://schemas.microsoft.com/office/drawing/2014/main" id="{898CB569-4E97-49D9-AEA9-E7079ABBF361}"/>
                </a:ext>
              </a:extLst>
            </p:cNvPr>
            <p:cNvSpPr txBox="1">
              <a:spLocks noChangeArrowheads="1"/>
            </p:cNvSpPr>
            <p:nvPr/>
          </p:nvSpPr>
          <p:spPr bwMode="auto">
            <a:xfrm>
              <a:off x="7240143" y="4677742"/>
              <a:ext cx="1404731"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None/>
              </a:pPr>
              <a:r>
                <a:rPr lang="en-US" altLang="en-US" sz="450">
                  <a:latin typeface="Arial"/>
                  <a:ea typeface="MS PGothic"/>
                  <a:cs typeface="Arial"/>
                </a:rPr>
                <a:t>v120320</a:t>
              </a:r>
              <a:endParaRPr lang="en-US" altLang="en-US" sz="469">
                <a:latin typeface="Arial" panose="020B0604020202020204" pitchFamily="34" charset="0"/>
                <a:cs typeface="Arial" panose="020B0604020202020204" pitchFamily="34" charset="0"/>
              </a:endParaRPr>
            </a:p>
          </p:txBody>
        </p:sp>
        <p:grpSp>
          <p:nvGrpSpPr>
            <p:cNvPr id="263" name="Group 262">
              <a:extLst>
                <a:ext uri="{FF2B5EF4-FFF2-40B4-BE49-F238E27FC236}">
                  <a16:creationId xmlns:a16="http://schemas.microsoft.com/office/drawing/2014/main" id="{40BFE713-24AB-4A39-B9EF-B93FBD4B7FC7}"/>
                </a:ext>
              </a:extLst>
            </p:cNvPr>
            <p:cNvGrpSpPr/>
            <p:nvPr/>
          </p:nvGrpSpPr>
          <p:grpSpPr>
            <a:xfrm>
              <a:off x="496147" y="819130"/>
              <a:ext cx="8149303" cy="156113"/>
              <a:chOff x="496146" y="933434"/>
              <a:chExt cx="8149301" cy="156113"/>
            </a:xfrm>
          </p:grpSpPr>
          <p:grpSp>
            <p:nvGrpSpPr>
              <p:cNvPr id="554" name="Group 553">
                <a:extLst>
                  <a:ext uri="{FF2B5EF4-FFF2-40B4-BE49-F238E27FC236}">
                    <a16:creationId xmlns:a16="http://schemas.microsoft.com/office/drawing/2014/main" id="{4353BC8B-3BE9-42BB-B850-01613A2503B9}"/>
                  </a:ext>
                </a:extLst>
              </p:cNvPr>
              <p:cNvGrpSpPr/>
              <p:nvPr/>
            </p:nvGrpSpPr>
            <p:grpSpPr>
              <a:xfrm>
                <a:off x="496146" y="933466"/>
                <a:ext cx="1163623" cy="149435"/>
                <a:chOff x="496146" y="933466"/>
                <a:chExt cx="1163623" cy="149435"/>
              </a:xfrm>
            </p:grpSpPr>
            <p:sp>
              <p:nvSpPr>
                <p:cNvPr id="634" name="TextBox 633">
                  <a:extLst>
                    <a:ext uri="{FF2B5EF4-FFF2-40B4-BE49-F238E27FC236}">
                      <a16:creationId xmlns:a16="http://schemas.microsoft.com/office/drawing/2014/main" id="{67D82FEA-F74D-4233-BBC2-000C7016E275}"/>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635" name="TextBox 634">
                  <a:extLst>
                    <a:ext uri="{FF2B5EF4-FFF2-40B4-BE49-F238E27FC236}">
                      <a16:creationId xmlns:a16="http://schemas.microsoft.com/office/drawing/2014/main" id="{D6FA3DBC-B233-405A-973A-EE29EBCC0166}"/>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636" name="TextBox 635">
                  <a:extLst>
                    <a:ext uri="{FF2B5EF4-FFF2-40B4-BE49-F238E27FC236}">
                      <a16:creationId xmlns:a16="http://schemas.microsoft.com/office/drawing/2014/main" id="{08E9ADF9-090D-46B8-93D4-877119C2CE26}"/>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637" name="TextBox 636">
                  <a:extLst>
                    <a:ext uri="{FF2B5EF4-FFF2-40B4-BE49-F238E27FC236}">
                      <a16:creationId xmlns:a16="http://schemas.microsoft.com/office/drawing/2014/main" id="{49A533B6-8D4C-4D7F-A254-1366BF022A93}"/>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638" name="TextBox 637">
                  <a:extLst>
                    <a:ext uri="{FF2B5EF4-FFF2-40B4-BE49-F238E27FC236}">
                      <a16:creationId xmlns:a16="http://schemas.microsoft.com/office/drawing/2014/main" id="{792F3C39-2EDA-4CA4-8671-0F9D77056AF5}"/>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639" name="TextBox 638">
                  <a:extLst>
                    <a:ext uri="{FF2B5EF4-FFF2-40B4-BE49-F238E27FC236}">
                      <a16:creationId xmlns:a16="http://schemas.microsoft.com/office/drawing/2014/main" id="{54920FCC-D5C1-4D52-8769-21D26DEC9AD2}"/>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640" name="TextBox 639">
                  <a:extLst>
                    <a:ext uri="{FF2B5EF4-FFF2-40B4-BE49-F238E27FC236}">
                      <a16:creationId xmlns:a16="http://schemas.microsoft.com/office/drawing/2014/main" id="{00CBA466-51B8-43B7-A43F-7EB07223E1C7}"/>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641" name="TextBox 640">
                  <a:extLst>
                    <a:ext uri="{FF2B5EF4-FFF2-40B4-BE49-F238E27FC236}">
                      <a16:creationId xmlns:a16="http://schemas.microsoft.com/office/drawing/2014/main" id="{5925BD4D-BB8E-4A5F-82EC-ECD6D66AA7D0}"/>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642" name="TextBox 641">
                  <a:extLst>
                    <a:ext uri="{FF2B5EF4-FFF2-40B4-BE49-F238E27FC236}">
                      <a16:creationId xmlns:a16="http://schemas.microsoft.com/office/drawing/2014/main" id="{3888A024-F84E-4CFA-8F2D-4C1ADC0E97F9}"/>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643" name="TextBox 642">
                  <a:extLst>
                    <a:ext uri="{FF2B5EF4-FFF2-40B4-BE49-F238E27FC236}">
                      <a16:creationId xmlns:a16="http://schemas.microsoft.com/office/drawing/2014/main" id="{9391F429-7DB5-4DB1-86F0-74E6E9004CCA}"/>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644" name="TextBox 643">
                  <a:extLst>
                    <a:ext uri="{FF2B5EF4-FFF2-40B4-BE49-F238E27FC236}">
                      <a16:creationId xmlns:a16="http://schemas.microsoft.com/office/drawing/2014/main" id="{010FE62F-ABA0-47CE-BE81-A2795C49B329}"/>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645" name="TextBox 644">
                  <a:extLst>
                    <a:ext uri="{FF2B5EF4-FFF2-40B4-BE49-F238E27FC236}">
                      <a16:creationId xmlns:a16="http://schemas.microsoft.com/office/drawing/2014/main" id="{50AB3B9F-0FB3-4CF3-9694-C97CEC83F67A}"/>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55" name="Group 554">
                <a:extLst>
                  <a:ext uri="{FF2B5EF4-FFF2-40B4-BE49-F238E27FC236}">
                    <a16:creationId xmlns:a16="http://schemas.microsoft.com/office/drawing/2014/main" id="{03F021DD-97B7-45CF-855F-4C4D7F85A3AF}"/>
                  </a:ext>
                </a:extLst>
              </p:cNvPr>
              <p:cNvGrpSpPr/>
              <p:nvPr/>
            </p:nvGrpSpPr>
            <p:grpSpPr>
              <a:xfrm>
                <a:off x="1664919" y="933450"/>
                <a:ext cx="1163623" cy="149435"/>
                <a:chOff x="496146" y="933466"/>
                <a:chExt cx="1163623" cy="149435"/>
              </a:xfrm>
            </p:grpSpPr>
            <p:sp>
              <p:nvSpPr>
                <p:cNvPr id="622" name="TextBox 621">
                  <a:extLst>
                    <a:ext uri="{FF2B5EF4-FFF2-40B4-BE49-F238E27FC236}">
                      <a16:creationId xmlns:a16="http://schemas.microsoft.com/office/drawing/2014/main" id="{F8DE58AD-C236-4100-9147-43267FE60D4E}"/>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623" name="TextBox 622">
                  <a:extLst>
                    <a:ext uri="{FF2B5EF4-FFF2-40B4-BE49-F238E27FC236}">
                      <a16:creationId xmlns:a16="http://schemas.microsoft.com/office/drawing/2014/main" id="{EE541E6E-AEDF-49D1-861C-6A915978954B}"/>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624" name="TextBox 623">
                  <a:extLst>
                    <a:ext uri="{FF2B5EF4-FFF2-40B4-BE49-F238E27FC236}">
                      <a16:creationId xmlns:a16="http://schemas.microsoft.com/office/drawing/2014/main" id="{0EFDE805-1CDA-47AC-B0DE-281199EF3015}"/>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625" name="TextBox 624">
                  <a:extLst>
                    <a:ext uri="{FF2B5EF4-FFF2-40B4-BE49-F238E27FC236}">
                      <a16:creationId xmlns:a16="http://schemas.microsoft.com/office/drawing/2014/main" id="{2646EC97-4882-4DCD-9978-2DA9EC83D556}"/>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626" name="TextBox 625">
                  <a:extLst>
                    <a:ext uri="{FF2B5EF4-FFF2-40B4-BE49-F238E27FC236}">
                      <a16:creationId xmlns:a16="http://schemas.microsoft.com/office/drawing/2014/main" id="{E405352C-65A3-4CC9-9AA4-928C73A20706}"/>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627" name="TextBox 626">
                  <a:extLst>
                    <a:ext uri="{FF2B5EF4-FFF2-40B4-BE49-F238E27FC236}">
                      <a16:creationId xmlns:a16="http://schemas.microsoft.com/office/drawing/2014/main" id="{6353CDE1-494C-4BD7-8EA9-4AECC8E677E0}"/>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628" name="TextBox 627">
                  <a:extLst>
                    <a:ext uri="{FF2B5EF4-FFF2-40B4-BE49-F238E27FC236}">
                      <a16:creationId xmlns:a16="http://schemas.microsoft.com/office/drawing/2014/main" id="{C7993BC0-65BC-4A86-9466-DCB3141E63BA}"/>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629" name="TextBox 628">
                  <a:extLst>
                    <a:ext uri="{FF2B5EF4-FFF2-40B4-BE49-F238E27FC236}">
                      <a16:creationId xmlns:a16="http://schemas.microsoft.com/office/drawing/2014/main" id="{056485D2-98B5-40E8-A288-2684FD56DCAB}"/>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630" name="TextBox 629">
                  <a:extLst>
                    <a:ext uri="{FF2B5EF4-FFF2-40B4-BE49-F238E27FC236}">
                      <a16:creationId xmlns:a16="http://schemas.microsoft.com/office/drawing/2014/main" id="{36E710F7-E9B2-46B2-A2DB-8F87E91FF6F3}"/>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631" name="TextBox 630">
                  <a:extLst>
                    <a:ext uri="{FF2B5EF4-FFF2-40B4-BE49-F238E27FC236}">
                      <a16:creationId xmlns:a16="http://schemas.microsoft.com/office/drawing/2014/main" id="{350857C5-A600-4DF2-AA7D-BBBE66540AD3}"/>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632" name="TextBox 631">
                  <a:extLst>
                    <a:ext uri="{FF2B5EF4-FFF2-40B4-BE49-F238E27FC236}">
                      <a16:creationId xmlns:a16="http://schemas.microsoft.com/office/drawing/2014/main" id="{1EA29978-050F-4609-A934-18588E66B0C3}"/>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633" name="TextBox 632">
                  <a:extLst>
                    <a:ext uri="{FF2B5EF4-FFF2-40B4-BE49-F238E27FC236}">
                      <a16:creationId xmlns:a16="http://schemas.microsoft.com/office/drawing/2014/main" id="{80A17147-0C13-42E1-99F8-56632AB183AD}"/>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56" name="Group 555">
                <a:extLst>
                  <a:ext uri="{FF2B5EF4-FFF2-40B4-BE49-F238E27FC236}">
                    <a16:creationId xmlns:a16="http://schemas.microsoft.com/office/drawing/2014/main" id="{BEE7752A-A556-4DF9-B81C-C438E0E93B9E}"/>
                  </a:ext>
                </a:extLst>
              </p:cNvPr>
              <p:cNvGrpSpPr/>
              <p:nvPr/>
            </p:nvGrpSpPr>
            <p:grpSpPr>
              <a:xfrm>
                <a:off x="2822432" y="933450"/>
                <a:ext cx="1163623" cy="149435"/>
                <a:chOff x="496146" y="933466"/>
                <a:chExt cx="1163623" cy="149435"/>
              </a:xfrm>
            </p:grpSpPr>
            <p:sp>
              <p:nvSpPr>
                <p:cNvPr id="610" name="TextBox 609">
                  <a:extLst>
                    <a:ext uri="{FF2B5EF4-FFF2-40B4-BE49-F238E27FC236}">
                      <a16:creationId xmlns:a16="http://schemas.microsoft.com/office/drawing/2014/main" id="{A9852A6F-DBE7-45D7-85F1-349D8FF3A755}"/>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611" name="TextBox 610">
                  <a:extLst>
                    <a:ext uri="{FF2B5EF4-FFF2-40B4-BE49-F238E27FC236}">
                      <a16:creationId xmlns:a16="http://schemas.microsoft.com/office/drawing/2014/main" id="{A48F11AC-2C02-4C69-A650-2001E36497EE}"/>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612" name="TextBox 611">
                  <a:extLst>
                    <a:ext uri="{FF2B5EF4-FFF2-40B4-BE49-F238E27FC236}">
                      <a16:creationId xmlns:a16="http://schemas.microsoft.com/office/drawing/2014/main" id="{7DFBDFF3-46F7-40A3-8583-F96574A2272B}"/>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613" name="TextBox 612">
                  <a:extLst>
                    <a:ext uri="{FF2B5EF4-FFF2-40B4-BE49-F238E27FC236}">
                      <a16:creationId xmlns:a16="http://schemas.microsoft.com/office/drawing/2014/main" id="{55852C91-37F7-4B06-9ACF-EB616ED90502}"/>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614" name="TextBox 613">
                  <a:extLst>
                    <a:ext uri="{FF2B5EF4-FFF2-40B4-BE49-F238E27FC236}">
                      <a16:creationId xmlns:a16="http://schemas.microsoft.com/office/drawing/2014/main" id="{17388105-6009-4C7C-8614-6A635BA5DCD6}"/>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615" name="TextBox 614">
                  <a:extLst>
                    <a:ext uri="{FF2B5EF4-FFF2-40B4-BE49-F238E27FC236}">
                      <a16:creationId xmlns:a16="http://schemas.microsoft.com/office/drawing/2014/main" id="{D3A8BBB8-EC9F-405E-BCC1-6012B83C4FE2}"/>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616" name="TextBox 615">
                  <a:extLst>
                    <a:ext uri="{FF2B5EF4-FFF2-40B4-BE49-F238E27FC236}">
                      <a16:creationId xmlns:a16="http://schemas.microsoft.com/office/drawing/2014/main" id="{7A809D3A-2F12-45AB-8425-7E5A3AA1A7D6}"/>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617" name="TextBox 616">
                  <a:extLst>
                    <a:ext uri="{FF2B5EF4-FFF2-40B4-BE49-F238E27FC236}">
                      <a16:creationId xmlns:a16="http://schemas.microsoft.com/office/drawing/2014/main" id="{E91650F4-17BD-48C5-8E7C-D2545E5FED29}"/>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618" name="TextBox 617">
                  <a:extLst>
                    <a:ext uri="{FF2B5EF4-FFF2-40B4-BE49-F238E27FC236}">
                      <a16:creationId xmlns:a16="http://schemas.microsoft.com/office/drawing/2014/main" id="{33CEE410-F287-4013-86B8-BD41F7EC99F2}"/>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619" name="TextBox 618">
                  <a:extLst>
                    <a:ext uri="{FF2B5EF4-FFF2-40B4-BE49-F238E27FC236}">
                      <a16:creationId xmlns:a16="http://schemas.microsoft.com/office/drawing/2014/main" id="{3CCD75EB-2E50-4BF7-9674-3E1094CCCC36}"/>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620" name="TextBox 619">
                  <a:extLst>
                    <a:ext uri="{FF2B5EF4-FFF2-40B4-BE49-F238E27FC236}">
                      <a16:creationId xmlns:a16="http://schemas.microsoft.com/office/drawing/2014/main" id="{B36CBDF1-4D56-4B64-BB82-467921ECBC18}"/>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621" name="TextBox 620">
                  <a:extLst>
                    <a:ext uri="{FF2B5EF4-FFF2-40B4-BE49-F238E27FC236}">
                      <a16:creationId xmlns:a16="http://schemas.microsoft.com/office/drawing/2014/main" id="{F176794C-D222-413F-B827-439698001217}"/>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57" name="Group 556">
                <a:extLst>
                  <a:ext uri="{FF2B5EF4-FFF2-40B4-BE49-F238E27FC236}">
                    <a16:creationId xmlns:a16="http://schemas.microsoft.com/office/drawing/2014/main" id="{24B26128-1857-4DF5-8DCF-A1784AF33836}"/>
                  </a:ext>
                </a:extLst>
              </p:cNvPr>
              <p:cNvGrpSpPr/>
              <p:nvPr/>
            </p:nvGrpSpPr>
            <p:grpSpPr>
              <a:xfrm>
                <a:off x="3991205" y="933434"/>
                <a:ext cx="1163623" cy="149435"/>
                <a:chOff x="496146" y="933466"/>
                <a:chExt cx="1163623" cy="149435"/>
              </a:xfrm>
            </p:grpSpPr>
            <p:sp>
              <p:nvSpPr>
                <p:cNvPr id="598" name="TextBox 597">
                  <a:extLst>
                    <a:ext uri="{FF2B5EF4-FFF2-40B4-BE49-F238E27FC236}">
                      <a16:creationId xmlns:a16="http://schemas.microsoft.com/office/drawing/2014/main" id="{0A37BABC-0019-41C7-9C55-90FBBED513F2}"/>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599" name="TextBox 598">
                  <a:extLst>
                    <a:ext uri="{FF2B5EF4-FFF2-40B4-BE49-F238E27FC236}">
                      <a16:creationId xmlns:a16="http://schemas.microsoft.com/office/drawing/2014/main" id="{BBA806E7-F45C-4708-9541-5802499C5678}"/>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600" name="TextBox 599">
                  <a:extLst>
                    <a:ext uri="{FF2B5EF4-FFF2-40B4-BE49-F238E27FC236}">
                      <a16:creationId xmlns:a16="http://schemas.microsoft.com/office/drawing/2014/main" id="{3609A12B-CCC8-4B1F-8CFC-98795FE29450}"/>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601" name="TextBox 600">
                  <a:extLst>
                    <a:ext uri="{FF2B5EF4-FFF2-40B4-BE49-F238E27FC236}">
                      <a16:creationId xmlns:a16="http://schemas.microsoft.com/office/drawing/2014/main" id="{0BC576AB-7E92-42F2-BB2D-ECC3E4BA9F6D}"/>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602" name="TextBox 601">
                  <a:extLst>
                    <a:ext uri="{FF2B5EF4-FFF2-40B4-BE49-F238E27FC236}">
                      <a16:creationId xmlns:a16="http://schemas.microsoft.com/office/drawing/2014/main" id="{ED598FCA-0BA2-4AB9-88BB-58FF30F4ADB0}"/>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603" name="TextBox 602">
                  <a:extLst>
                    <a:ext uri="{FF2B5EF4-FFF2-40B4-BE49-F238E27FC236}">
                      <a16:creationId xmlns:a16="http://schemas.microsoft.com/office/drawing/2014/main" id="{F47A49AF-7074-46AB-A3CD-18864C2BF801}"/>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604" name="TextBox 603">
                  <a:extLst>
                    <a:ext uri="{FF2B5EF4-FFF2-40B4-BE49-F238E27FC236}">
                      <a16:creationId xmlns:a16="http://schemas.microsoft.com/office/drawing/2014/main" id="{0CFB2342-4AB3-4467-A69A-2F9BCA745947}"/>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605" name="TextBox 604">
                  <a:extLst>
                    <a:ext uri="{FF2B5EF4-FFF2-40B4-BE49-F238E27FC236}">
                      <a16:creationId xmlns:a16="http://schemas.microsoft.com/office/drawing/2014/main" id="{BEEC5498-373F-46C1-BCB8-27DA183F0CE9}"/>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606" name="TextBox 605">
                  <a:extLst>
                    <a:ext uri="{FF2B5EF4-FFF2-40B4-BE49-F238E27FC236}">
                      <a16:creationId xmlns:a16="http://schemas.microsoft.com/office/drawing/2014/main" id="{472CFBA5-28A3-4EB8-808E-484B995A6CCF}"/>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607" name="TextBox 606">
                  <a:extLst>
                    <a:ext uri="{FF2B5EF4-FFF2-40B4-BE49-F238E27FC236}">
                      <a16:creationId xmlns:a16="http://schemas.microsoft.com/office/drawing/2014/main" id="{F3501A21-2E1B-4C84-B237-702F5A7650E4}"/>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608" name="TextBox 607">
                  <a:extLst>
                    <a:ext uri="{FF2B5EF4-FFF2-40B4-BE49-F238E27FC236}">
                      <a16:creationId xmlns:a16="http://schemas.microsoft.com/office/drawing/2014/main" id="{417793EA-2CDB-4FEA-A682-D499A0A5A31A}"/>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609" name="TextBox 608">
                  <a:extLst>
                    <a:ext uri="{FF2B5EF4-FFF2-40B4-BE49-F238E27FC236}">
                      <a16:creationId xmlns:a16="http://schemas.microsoft.com/office/drawing/2014/main" id="{53366ABB-9D38-42C9-8CEA-7E6FE21B21F3}"/>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58" name="Group 557">
                <a:extLst>
                  <a:ext uri="{FF2B5EF4-FFF2-40B4-BE49-F238E27FC236}">
                    <a16:creationId xmlns:a16="http://schemas.microsoft.com/office/drawing/2014/main" id="{237357EE-CDF0-4317-8C3F-C3927776C0AA}"/>
                  </a:ext>
                </a:extLst>
              </p:cNvPr>
              <p:cNvGrpSpPr/>
              <p:nvPr/>
            </p:nvGrpSpPr>
            <p:grpSpPr>
              <a:xfrm>
                <a:off x="5155538" y="940112"/>
                <a:ext cx="1163623" cy="149435"/>
                <a:chOff x="496146" y="933466"/>
                <a:chExt cx="1163623" cy="149435"/>
              </a:xfrm>
            </p:grpSpPr>
            <p:sp>
              <p:nvSpPr>
                <p:cNvPr id="585" name="TextBox 584">
                  <a:extLst>
                    <a:ext uri="{FF2B5EF4-FFF2-40B4-BE49-F238E27FC236}">
                      <a16:creationId xmlns:a16="http://schemas.microsoft.com/office/drawing/2014/main" id="{FDFDCAB6-03F3-4DF2-899B-B049548E8CCF}"/>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586" name="TextBox 585">
                  <a:extLst>
                    <a:ext uri="{FF2B5EF4-FFF2-40B4-BE49-F238E27FC236}">
                      <a16:creationId xmlns:a16="http://schemas.microsoft.com/office/drawing/2014/main" id="{31A53A6A-B817-4052-B78B-9B40D78469FC}"/>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587" name="TextBox 586">
                  <a:extLst>
                    <a:ext uri="{FF2B5EF4-FFF2-40B4-BE49-F238E27FC236}">
                      <a16:creationId xmlns:a16="http://schemas.microsoft.com/office/drawing/2014/main" id="{6957AB7C-2CB6-4530-9E92-4CF99BF0944F}"/>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588" name="TextBox 587">
                  <a:extLst>
                    <a:ext uri="{FF2B5EF4-FFF2-40B4-BE49-F238E27FC236}">
                      <a16:creationId xmlns:a16="http://schemas.microsoft.com/office/drawing/2014/main" id="{492C37DF-D276-46A7-9A2E-A67DAABC5412}"/>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589" name="TextBox 588">
                  <a:extLst>
                    <a:ext uri="{FF2B5EF4-FFF2-40B4-BE49-F238E27FC236}">
                      <a16:creationId xmlns:a16="http://schemas.microsoft.com/office/drawing/2014/main" id="{6747662D-C263-42E0-A082-E9D754852887}"/>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590" name="TextBox 589">
                  <a:extLst>
                    <a:ext uri="{FF2B5EF4-FFF2-40B4-BE49-F238E27FC236}">
                      <a16:creationId xmlns:a16="http://schemas.microsoft.com/office/drawing/2014/main" id="{9A9E041E-31A2-4155-997A-5744CCFA1554}"/>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591" name="TextBox 590">
                  <a:extLst>
                    <a:ext uri="{FF2B5EF4-FFF2-40B4-BE49-F238E27FC236}">
                      <a16:creationId xmlns:a16="http://schemas.microsoft.com/office/drawing/2014/main" id="{9E8CF755-A3A5-439F-824B-C637F0BB4C3E}"/>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592" name="TextBox 591">
                  <a:extLst>
                    <a:ext uri="{FF2B5EF4-FFF2-40B4-BE49-F238E27FC236}">
                      <a16:creationId xmlns:a16="http://schemas.microsoft.com/office/drawing/2014/main" id="{161525BF-3C1E-40A0-9214-1C2904738AA3}"/>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593" name="TextBox 592">
                  <a:extLst>
                    <a:ext uri="{FF2B5EF4-FFF2-40B4-BE49-F238E27FC236}">
                      <a16:creationId xmlns:a16="http://schemas.microsoft.com/office/drawing/2014/main" id="{8942B2A1-5A38-45D0-8C11-34EC28930D71}"/>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595" name="TextBox 594">
                  <a:extLst>
                    <a:ext uri="{FF2B5EF4-FFF2-40B4-BE49-F238E27FC236}">
                      <a16:creationId xmlns:a16="http://schemas.microsoft.com/office/drawing/2014/main" id="{E1091522-A5C3-456B-9005-242F9E34D15D}"/>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596" name="TextBox 595">
                  <a:extLst>
                    <a:ext uri="{FF2B5EF4-FFF2-40B4-BE49-F238E27FC236}">
                      <a16:creationId xmlns:a16="http://schemas.microsoft.com/office/drawing/2014/main" id="{E4D4281B-E9B8-4AA5-B367-91329F0CDE5B}"/>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597" name="TextBox 596">
                  <a:extLst>
                    <a:ext uri="{FF2B5EF4-FFF2-40B4-BE49-F238E27FC236}">
                      <a16:creationId xmlns:a16="http://schemas.microsoft.com/office/drawing/2014/main" id="{0F6C0CED-20F5-4EF2-B795-CF7C9A855B20}"/>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59" name="Group 558">
                <a:extLst>
                  <a:ext uri="{FF2B5EF4-FFF2-40B4-BE49-F238E27FC236}">
                    <a16:creationId xmlns:a16="http://schemas.microsoft.com/office/drawing/2014/main" id="{CD487299-33D5-4A4A-8582-88A46F226B82}"/>
                  </a:ext>
                </a:extLst>
              </p:cNvPr>
              <p:cNvGrpSpPr/>
              <p:nvPr/>
            </p:nvGrpSpPr>
            <p:grpSpPr>
              <a:xfrm>
                <a:off x="6313051" y="940112"/>
                <a:ext cx="1163623" cy="149435"/>
                <a:chOff x="496146" y="933466"/>
                <a:chExt cx="1163623" cy="149435"/>
              </a:xfrm>
            </p:grpSpPr>
            <p:sp>
              <p:nvSpPr>
                <p:cNvPr id="573" name="TextBox 572">
                  <a:extLst>
                    <a:ext uri="{FF2B5EF4-FFF2-40B4-BE49-F238E27FC236}">
                      <a16:creationId xmlns:a16="http://schemas.microsoft.com/office/drawing/2014/main" id="{4E59A665-6C81-4FB3-8957-CDA64FDA6738}"/>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574" name="TextBox 573">
                  <a:extLst>
                    <a:ext uri="{FF2B5EF4-FFF2-40B4-BE49-F238E27FC236}">
                      <a16:creationId xmlns:a16="http://schemas.microsoft.com/office/drawing/2014/main" id="{BEA08BD4-F8FF-44A0-931E-35F8F1C80071}"/>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575" name="TextBox 574">
                  <a:extLst>
                    <a:ext uri="{FF2B5EF4-FFF2-40B4-BE49-F238E27FC236}">
                      <a16:creationId xmlns:a16="http://schemas.microsoft.com/office/drawing/2014/main" id="{EB36FE39-1CDC-40C0-A5D1-E1D9C5D5E710}"/>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576" name="TextBox 575">
                  <a:extLst>
                    <a:ext uri="{FF2B5EF4-FFF2-40B4-BE49-F238E27FC236}">
                      <a16:creationId xmlns:a16="http://schemas.microsoft.com/office/drawing/2014/main" id="{3AFDFEA1-0A94-4AC1-AFAA-BB63A67F7DEA}"/>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577" name="TextBox 576">
                  <a:extLst>
                    <a:ext uri="{FF2B5EF4-FFF2-40B4-BE49-F238E27FC236}">
                      <a16:creationId xmlns:a16="http://schemas.microsoft.com/office/drawing/2014/main" id="{08BD3519-1A93-40B8-87DF-277618ECA882}"/>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578" name="TextBox 577">
                  <a:extLst>
                    <a:ext uri="{FF2B5EF4-FFF2-40B4-BE49-F238E27FC236}">
                      <a16:creationId xmlns:a16="http://schemas.microsoft.com/office/drawing/2014/main" id="{74B0219B-C88D-490C-A843-0CA8AF220CC3}"/>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579" name="TextBox 578">
                  <a:extLst>
                    <a:ext uri="{FF2B5EF4-FFF2-40B4-BE49-F238E27FC236}">
                      <a16:creationId xmlns:a16="http://schemas.microsoft.com/office/drawing/2014/main" id="{DADA1837-15F8-4C15-8F0F-0990DD8CF977}"/>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580" name="TextBox 579">
                  <a:extLst>
                    <a:ext uri="{FF2B5EF4-FFF2-40B4-BE49-F238E27FC236}">
                      <a16:creationId xmlns:a16="http://schemas.microsoft.com/office/drawing/2014/main" id="{DBC5DA95-B8EA-448B-B250-E4F8F4E30B47}"/>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581" name="TextBox 580">
                  <a:extLst>
                    <a:ext uri="{FF2B5EF4-FFF2-40B4-BE49-F238E27FC236}">
                      <a16:creationId xmlns:a16="http://schemas.microsoft.com/office/drawing/2014/main" id="{7D7B2FF9-3644-408C-95DB-CF4D6AAA5266}"/>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582" name="TextBox 581">
                  <a:extLst>
                    <a:ext uri="{FF2B5EF4-FFF2-40B4-BE49-F238E27FC236}">
                      <a16:creationId xmlns:a16="http://schemas.microsoft.com/office/drawing/2014/main" id="{31BC50DA-2CB4-40F5-B635-978E08627401}"/>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583" name="TextBox 582">
                  <a:extLst>
                    <a:ext uri="{FF2B5EF4-FFF2-40B4-BE49-F238E27FC236}">
                      <a16:creationId xmlns:a16="http://schemas.microsoft.com/office/drawing/2014/main" id="{50FC0F65-CCE8-4951-9CE0-8A93F52EDA66}"/>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584" name="TextBox 583">
                  <a:extLst>
                    <a:ext uri="{FF2B5EF4-FFF2-40B4-BE49-F238E27FC236}">
                      <a16:creationId xmlns:a16="http://schemas.microsoft.com/office/drawing/2014/main" id="{658DEA78-05CD-4BB1-999B-15BE0D40BC03}"/>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nvGrpSpPr>
              <p:cNvPr id="560" name="Group 559">
                <a:extLst>
                  <a:ext uri="{FF2B5EF4-FFF2-40B4-BE49-F238E27FC236}">
                    <a16:creationId xmlns:a16="http://schemas.microsoft.com/office/drawing/2014/main" id="{5E77F032-C891-4E21-922F-AB55B10406AF}"/>
                  </a:ext>
                </a:extLst>
              </p:cNvPr>
              <p:cNvGrpSpPr/>
              <p:nvPr/>
            </p:nvGrpSpPr>
            <p:grpSpPr>
              <a:xfrm>
                <a:off x="7481824" y="940096"/>
                <a:ext cx="1163623" cy="149435"/>
                <a:chOff x="496146" y="933466"/>
                <a:chExt cx="1163623" cy="149435"/>
              </a:xfrm>
            </p:grpSpPr>
            <p:sp>
              <p:nvSpPr>
                <p:cNvPr id="561" name="TextBox 560">
                  <a:extLst>
                    <a:ext uri="{FF2B5EF4-FFF2-40B4-BE49-F238E27FC236}">
                      <a16:creationId xmlns:a16="http://schemas.microsoft.com/office/drawing/2014/main" id="{DFFD17D6-7552-4DE3-9E7C-BAB24EB7A74F}"/>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Jan</a:t>
                  </a:r>
                </a:p>
              </p:txBody>
            </p:sp>
            <p:sp>
              <p:nvSpPr>
                <p:cNvPr id="562" name="TextBox 561">
                  <a:extLst>
                    <a:ext uri="{FF2B5EF4-FFF2-40B4-BE49-F238E27FC236}">
                      <a16:creationId xmlns:a16="http://schemas.microsoft.com/office/drawing/2014/main" id="{A78E0F31-AD56-48C1-899C-107AC728FA34}"/>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Feb</a:t>
                  </a:r>
                </a:p>
              </p:txBody>
            </p:sp>
            <p:sp>
              <p:nvSpPr>
                <p:cNvPr id="563" name="TextBox 562">
                  <a:extLst>
                    <a:ext uri="{FF2B5EF4-FFF2-40B4-BE49-F238E27FC236}">
                      <a16:creationId xmlns:a16="http://schemas.microsoft.com/office/drawing/2014/main" id="{01CD76F8-B403-4248-8C46-217D2CF62C97}"/>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Mar</a:t>
                  </a:r>
                </a:p>
              </p:txBody>
            </p:sp>
            <p:sp>
              <p:nvSpPr>
                <p:cNvPr id="564" name="TextBox 563">
                  <a:extLst>
                    <a:ext uri="{FF2B5EF4-FFF2-40B4-BE49-F238E27FC236}">
                      <a16:creationId xmlns:a16="http://schemas.microsoft.com/office/drawing/2014/main" id="{DA764F09-AB27-4009-B7C7-67E1BB8A4193}"/>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Apr</a:t>
                  </a:r>
                </a:p>
              </p:txBody>
            </p:sp>
            <p:sp>
              <p:nvSpPr>
                <p:cNvPr id="565" name="TextBox 564">
                  <a:extLst>
                    <a:ext uri="{FF2B5EF4-FFF2-40B4-BE49-F238E27FC236}">
                      <a16:creationId xmlns:a16="http://schemas.microsoft.com/office/drawing/2014/main" id="{9B41B26B-C876-41C6-89C9-E1558677A00D}"/>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May</a:t>
                  </a:r>
                </a:p>
              </p:txBody>
            </p:sp>
            <p:sp>
              <p:nvSpPr>
                <p:cNvPr id="566" name="TextBox 565">
                  <a:extLst>
                    <a:ext uri="{FF2B5EF4-FFF2-40B4-BE49-F238E27FC236}">
                      <a16:creationId xmlns:a16="http://schemas.microsoft.com/office/drawing/2014/main" id="{CED3FC70-181F-440B-8398-DEC6506A62F1}"/>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Jun</a:t>
                  </a:r>
                </a:p>
              </p:txBody>
            </p:sp>
            <p:sp>
              <p:nvSpPr>
                <p:cNvPr id="567" name="TextBox 566">
                  <a:extLst>
                    <a:ext uri="{FF2B5EF4-FFF2-40B4-BE49-F238E27FC236}">
                      <a16:creationId xmlns:a16="http://schemas.microsoft.com/office/drawing/2014/main" id="{0F1B8E37-C71B-41F7-A398-8A9238954BD7}"/>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Jul</a:t>
                  </a:r>
                </a:p>
              </p:txBody>
            </p:sp>
            <p:sp>
              <p:nvSpPr>
                <p:cNvPr id="568" name="TextBox 567">
                  <a:extLst>
                    <a:ext uri="{FF2B5EF4-FFF2-40B4-BE49-F238E27FC236}">
                      <a16:creationId xmlns:a16="http://schemas.microsoft.com/office/drawing/2014/main" id="{587E58D1-6E16-4E67-B838-66280B4090BF}"/>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Aug</a:t>
                  </a:r>
                </a:p>
              </p:txBody>
            </p:sp>
            <p:sp>
              <p:nvSpPr>
                <p:cNvPr id="569" name="TextBox 568">
                  <a:extLst>
                    <a:ext uri="{FF2B5EF4-FFF2-40B4-BE49-F238E27FC236}">
                      <a16:creationId xmlns:a16="http://schemas.microsoft.com/office/drawing/2014/main" id="{F734E1D5-38DB-40CC-9558-9146C2E65F3F}"/>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Sep</a:t>
                  </a:r>
                </a:p>
              </p:txBody>
            </p:sp>
            <p:sp>
              <p:nvSpPr>
                <p:cNvPr id="570" name="TextBox 569">
                  <a:extLst>
                    <a:ext uri="{FF2B5EF4-FFF2-40B4-BE49-F238E27FC236}">
                      <a16:creationId xmlns:a16="http://schemas.microsoft.com/office/drawing/2014/main" id="{76E866CB-097C-493B-AC96-7C7ADE4F3781}"/>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Oct</a:t>
                  </a:r>
                </a:p>
              </p:txBody>
            </p:sp>
            <p:sp>
              <p:nvSpPr>
                <p:cNvPr id="571" name="TextBox 570">
                  <a:extLst>
                    <a:ext uri="{FF2B5EF4-FFF2-40B4-BE49-F238E27FC236}">
                      <a16:creationId xmlns:a16="http://schemas.microsoft.com/office/drawing/2014/main" id="{F0B97C05-8911-4C3A-8647-2C64B19FE787}"/>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Nov</a:t>
                  </a:r>
                </a:p>
              </p:txBody>
            </p:sp>
            <p:sp>
              <p:nvSpPr>
                <p:cNvPr id="572" name="TextBox 571">
                  <a:extLst>
                    <a:ext uri="{FF2B5EF4-FFF2-40B4-BE49-F238E27FC236}">
                      <a16:creationId xmlns:a16="http://schemas.microsoft.com/office/drawing/2014/main" id="{A3FEEDAB-C2CB-48B5-B21F-9E82E501E371}"/>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50000"/>
                        </a:schemeClr>
                      </a:solidFill>
                      <a:latin typeface="Arial Narrow" panose="020B0606020202030204" pitchFamily="34" charset="0"/>
                    </a:rPr>
                    <a:t>Dec</a:t>
                  </a:r>
                </a:p>
              </p:txBody>
            </p:sp>
          </p:grpSp>
        </p:grpSp>
        <p:grpSp>
          <p:nvGrpSpPr>
            <p:cNvPr id="264" name="Group 263">
              <a:extLst>
                <a:ext uri="{FF2B5EF4-FFF2-40B4-BE49-F238E27FC236}">
                  <a16:creationId xmlns:a16="http://schemas.microsoft.com/office/drawing/2014/main" id="{1D30BD8A-A323-4913-96BA-D8C1B2563363}"/>
                </a:ext>
              </a:extLst>
            </p:cNvPr>
            <p:cNvGrpSpPr/>
            <p:nvPr/>
          </p:nvGrpSpPr>
          <p:grpSpPr>
            <a:xfrm>
              <a:off x="485598" y="654228"/>
              <a:ext cx="8150762" cy="4023514"/>
              <a:chOff x="494109" y="766470"/>
              <a:chExt cx="6313574" cy="4023514"/>
            </a:xfrm>
          </p:grpSpPr>
          <p:sp>
            <p:nvSpPr>
              <p:cNvPr id="345" name="Rectangle 344">
                <a:extLst>
                  <a:ext uri="{FF2B5EF4-FFF2-40B4-BE49-F238E27FC236}">
                    <a16:creationId xmlns:a16="http://schemas.microsoft.com/office/drawing/2014/main" id="{C074406A-A337-49C0-B5FD-375ADF82597A}"/>
                  </a:ext>
                </a:extLst>
              </p:cNvPr>
              <p:cNvSpPr/>
              <p:nvPr/>
            </p:nvSpPr>
            <p:spPr>
              <a:xfrm>
                <a:off x="500692" y="946133"/>
                <a:ext cx="6301174" cy="3843851"/>
              </a:xfrm>
              <a:prstGeom prst="rect">
                <a:avLst/>
              </a:prstGeom>
              <a:solidFill>
                <a:srgbClr val="59A2D3">
                  <a:alpha val="5098"/>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grpSp>
            <p:nvGrpSpPr>
              <p:cNvPr id="356" name="Group 355">
                <a:extLst>
                  <a:ext uri="{FF2B5EF4-FFF2-40B4-BE49-F238E27FC236}">
                    <a16:creationId xmlns:a16="http://schemas.microsoft.com/office/drawing/2014/main" id="{DD52B2C4-4FBB-475D-8C9E-A326D3EF6A94}"/>
                  </a:ext>
                </a:extLst>
              </p:cNvPr>
              <p:cNvGrpSpPr/>
              <p:nvPr/>
            </p:nvGrpSpPr>
            <p:grpSpPr>
              <a:xfrm>
                <a:off x="4098831" y="938199"/>
                <a:ext cx="901758" cy="3843851"/>
                <a:chOff x="392013" y="990600"/>
                <a:chExt cx="8610861" cy="5867400"/>
              </a:xfrm>
              <a:solidFill>
                <a:schemeClr val="bg1">
                  <a:lumMod val="95000"/>
                </a:schemeClr>
              </a:solidFill>
            </p:grpSpPr>
            <p:sp>
              <p:nvSpPr>
                <p:cNvPr id="542" name="Rectangle 541">
                  <a:extLst>
                    <a:ext uri="{FF2B5EF4-FFF2-40B4-BE49-F238E27FC236}">
                      <a16:creationId xmlns:a16="http://schemas.microsoft.com/office/drawing/2014/main" id="{2FF45AB2-F68D-4825-B98C-051E62B710D7}"/>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3" name="Rectangle 542">
                  <a:extLst>
                    <a:ext uri="{FF2B5EF4-FFF2-40B4-BE49-F238E27FC236}">
                      <a16:creationId xmlns:a16="http://schemas.microsoft.com/office/drawing/2014/main" id="{26907188-BBB5-4794-83EA-4E4DCCE932F7}"/>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4" name="Rectangle 543">
                  <a:extLst>
                    <a:ext uri="{FF2B5EF4-FFF2-40B4-BE49-F238E27FC236}">
                      <a16:creationId xmlns:a16="http://schemas.microsoft.com/office/drawing/2014/main" id="{B962ECB8-7729-4ACA-A272-F6010B11DA4A}"/>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5" name="Rectangle 544">
                  <a:extLst>
                    <a:ext uri="{FF2B5EF4-FFF2-40B4-BE49-F238E27FC236}">
                      <a16:creationId xmlns:a16="http://schemas.microsoft.com/office/drawing/2014/main" id="{37FF26D3-8329-4274-818A-B4D3D1C5FFAF}"/>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6" name="Rectangle 545">
                  <a:extLst>
                    <a:ext uri="{FF2B5EF4-FFF2-40B4-BE49-F238E27FC236}">
                      <a16:creationId xmlns:a16="http://schemas.microsoft.com/office/drawing/2014/main" id="{F4144B6E-6D62-4F39-A8B2-E476BDAA709F}"/>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7" name="Rectangle 546">
                  <a:extLst>
                    <a:ext uri="{FF2B5EF4-FFF2-40B4-BE49-F238E27FC236}">
                      <a16:creationId xmlns:a16="http://schemas.microsoft.com/office/drawing/2014/main" id="{262F35A7-1F5B-41EE-B9F6-B1030A536192}"/>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8" name="Rectangle 547">
                  <a:extLst>
                    <a:ext uri="{FF2B5EF4-FFF2-40B4-BE49-F238E27FC236}">
                      <a16:creationId xmlns:a16="http://schemas.microsoft.com/office/drawing/2014/main" id="{569C245B-AEBC-4354-B721-C51FE91800C0}"/>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9" name="Rectangle 548">
                  <a:extLst>
                    <a:ext uri="{FF2B5EF4-FFF2-40B4-BE49-F238E27FC236}">
                      <a16:creationId xmlns:a16="http://schemas.microsoft.com/office/drawing/2014/main" id="{02871174-219E-43DC-AAE5-422D09352CFE}"/>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50" name="Rectangle 549">
                  <a:extLst>
                    <a:ext uri="{FF2B5EF4-FFF2-40B4-BE49-F238E27FC236}">
                      <a16:creationId xmlns:a16="http://schemas.microsoft.com/office/drawing/2014/main" id="{CB9FE9FA-B418-442E-A62F-7B1BA8037864}"/>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51" name="Rectangle 550">
                  <a:extLst>
                    <a:ext uri="{FF2B5EF4-FFF2-40B4-BE49-F238E27FC236}">
                      <a16:creationId xmlns:a16="http://schemas.microsoft.com/office/drawing/2014/main" id="{2325D308-DB5C-4978-8A39-CDF1AE9F3E61}"/>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52" name="Rectangle 551">
                  <a:extLst>
                    <a:ext uri="{FF2B5EF4-FFF2-40B4-BE49-F238E27FC236}">
                      <a16:creationId xmlns:a16="http://schemas.microsoft.com/office/drawing/2014/main" id="{AD08DAC2-6FF6-486E-BF21-8E879B8EED04}"/>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53" name="Rectangle 552">
                  <a:extLst>
                    <a:ext uri="{FF2B5EF4-FFF2-40B4-BE49-F238E27FC236}">
                      <a16:creationId xmlns:a16="http://schemas.microsoft.com/office/drawing/2014/main" id="{473A0014-9411-43A8-8250-B5A3A6A18284}"/>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grpSp>
            <p:nvGrpSpPr>
              <p:cNvPr id="357" name="Group 356">
                <a:extLst>
                  <a:ext uri="{FF2B5EF4-FFF2-40B4-BE49-F238E27FC236}">
                    <a16:creationId xmlns:a16="http://schemas.microsoft.com/office/drawing/2014/main" id="{978A2743-BF0E-42AD-BCC9-47B5DEA9D3F0}"/>
                  </a:ext>
                </a:extLst>
              </p:cNvPr>
              <p:cNvGrpSpPr/>
              <p:nvPr/>
            </p:nvGrpSpPr>
            <p:grpSpPr>
              <a:xfrm>
                <a:off x="2298639" y="939094"/>
                <a:ext cx="901758" cy="3843661"/>
                <a:chOff x="392013" y="990600"/>
                <a:chExt cx="8610861" cy="5867400"/>
              </a:xfrm>
              <a:solidFill>
                <a:schemeClr val="bg1">
                  <a:lumMod val="95000"/>
                </a:schemeClr>
              </a:solidFill>
            </p:grpSpPr>
            <p:sp>
              <p:nvSpPr>
                <p:cNvPr id="481" name="Rectangle 480">
                  <a:extLst>
                    <a:ext uri="{FF2B5EF4-FFF2-40B4-BE49-F238E27FC236}">
                      <a16:creationId xmlns:a16="http://schemas.microsoft.com/office/drawing/2014/main" id="{2B6E81FD-4E17-43C4-BDA6-55837EE30A38}"/>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82" name="Rectangle 481">
                  <a:extLst>
                    <a:ext uri="{FF2B5EF4-FFF2-40B4-BE49-F238E27FC236}">
                      <a16:creationId xmlns:a16="http://schemas.microsoft.com/office/drawing/2014/main" id="{755DBCB6-428F-47C8-8B9A-B5F355BC1448}"/>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83" name="Rectangle 482">
                  <a:extLst>
                    <a:ext uri="{FF2B5EF4-FFF2-40B4-BE49-F238E27FC236}">
                      <a16:creationId xmlns:a16="http://schemas.microsoft.com/office/drawing/2014/main" id="{198AEBD8-13F8-4E74-8809-34FFA652C9DE}"/>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3" name="Rectangle 532">
                  <a:extLst>
                    <a:ext uri="{FF2B5EF4-FFF2-40B4-BE49-F238E27FC236}">
                      <a16:creationId xmlns:a16="http://schemas.microsoft.com/office/drawing/2014/main" id="{3E13C899-FF70-4C36-A94D-C6B44808FB96}"/>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4" name="Rectangle 533">
                  <a:extLst>
                    <a:ext uri="{FF2B5EF4-FFF2-40B4-BE49-F238E27FC236}">
                      <a16:creationId xmlns:a16="http://schemas.microsoft.com/office/drawing/2014/main" id="{B118454F-5704-4542-8178-01184682CF6C}"/>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5" name="Rectangle 534">
                  <a:extLst>
                    <a:ext uri="{FF2B5EF4-FFF2-40B4-BE49-F238E27FC236}">
                      <a16:creationId xmlns:a16="http://schemas.microsoft.com/office/drawing/2014/main" id="{DF6E4DAF-A5F3-45EF-ACF4-2EDBDBA951DE}"/>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6" name="Rectangle 535">
                  <a:extLst>
                    <a:ext uri="{FF2B5EF4-FFF2-40B4-BE49-F238E27FC236}">
                      <a16:creationId xmlns:a16="http://schemas.microsoft.com/office/drawing/2014/main" id="{074C5C1B-757B-409A-A5A9-D4DD2F06320A}"/>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7" name="Rectangle 536">
                  <a:extLst>
                    <a:ext uri="{FF2B5EF4-FFF2-40B4-BE49-F238E27FC236}">
                      <a16:creationId xmlns:a16="http://schemas.microsoft.com/office/drawing/2014/main" id="{7A115FBA-5B86-4332-82EB-ADA8817027F9}"/>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8" name="Rectangle 537">
                  <a:extLst>
                    <a:ext uri="{FF2B5EF4-FFF2-40B4-BE49-F238E27FC236}">
                      <a16:creationId xmlns:a16="http://schemas.microsoft.com/office/drawing/2014/main" id="{510941DE-322A-4F51-84B3-EDBB5D42F502}"/>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39" name="Rectangle 538">
                  <a:extLst>
                    <a:ext uri="{FF2B5EF4-FFF2-40B4-BE49-F238E27FC236}">
                      <a16:creationId xmlns:a16="http://schemas.microsoft.com/office/drawing/2014/main" id="{2AE2EC48-2AC4-45E4-9377-B92F800EC95E}"/>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0" name="Rectangle 539">
                  <a:extLst>
                    <a:ext uri="{FF2B5EF4-FFF2-40B4-BE49-F238E27FC236}">
                      <a16:creationId xmlns:a16="http://schemas.microsoft.com/office/drawing/2014/main" id="{8820F81F-93E7-4BFB-BCB1-D52AA6EA3809}"/>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541" name="Rectangle 540">
                  <a:extLst>
                    <a:ext uri="{FF2B5EF4-FFF2-40B4-BE49-F238E27FC236}">
                      <a16:creationId xmlns:a16="http://schemas.microsoft.com/office/drawing/2014/main" id="{0F11D371-EC02-4303-BCFB-8512ACA714C2}"/>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sp>
            <p:nvSpPr>
              <p:cNvPr id="358" name="Rectangle 357">
                <a:extLst>
                  <a:ext uri="{FF2B5EF4-FFF2-40B4-BE49-F238E27FC236}">
                    <a16:creationId xmlns:a16="http://schemas.microsoft.com/office/drawing/2014/main" id="{EA1D4410-A0D3-437A-A19E-DA6D62B815C5}"/>
                  </a:ext>
                </a:extLst>
              </p:cNvPr>
              <p:cNvSpPr/>
              <p:nvPr/>
            </p:nvSpPr>
            <p:spPr>
              <a:xfrm>
                <a:off x="1399697"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1" name="Rectangle 360">
                <a:extLst>
                  <a:ext uri="{FF2B5EF4-FFF2-40B4-BE49-F238E27FC236}">
                    <a16:creationId xmlns:a16="http://schemas.microsoft.com/office/drawing/2014/main" id="{656C1E35-7DEA-4E88-93AA-F8774FFF0259}"/>
                  </a:ext>
                </a:extLst>
              </p:cNvPr>
              <p:cNvSpPr/>
              <p:nvPr/>
            </p:nvSpPr>
            <p:spPr>
              <a:xfrm>
                <a:off x="1474500" y="939093"/>
                <a:ext cx="76177"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2" name="Rectangle 361">
                <a:extLst>
                  <a:ext uri="{FF2B5EF4-FFF2-40B4-BE49-F238E27FC236}">
                    <a16:creationId xmlns:a16="http://schemas.microsoft.com/office/drawing/2014/main" id="{28520B80-85F6-4803-ADC5-F2F2D10C486F}"/>
                  </a:ext>
                </a:extLst>
              </p:cNvPr>
              <p:cNvSpPr/>
              <p:nvPr/>
            </p:nvSpPr>
            <p:spPr>
              <a:xfrm>
                <a:off x="1550677"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3" name="Rectangle 362">
                <a:extLst>
                  <a:ext uri="{FF2B5EF4-FFF2-40B4-BE49-F238E27FC236}">
                    <a16:creationId xmlns:a16="http://schemas.microsoft.com/office/drawing/2014/main" id="{E96ECF4F-1059-41B4-9476-660DF47033BA}"/>
                  </a:ext>
                </a:extLst>
              </p:cNvPr>
              <p:cNvSpPr/>
              <p:nvPr/>
            </p:nvSpPr>
            <p:spPr>
              <a:xfrm>
                <a:off x="1625480"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4" name="Rectangle 363">
                <a:extLst>
                  <a:ext uri="{FF2B5EF4-FFF2-40B4-BE49-F238E27FC236}">
                    <a16:creationId xmlns:a16="http://schemas.microsoft.com/office/drawing/2014/main" id="{4DEE2BC9-065C-45CF-90D1-C2AC89D9FC00}"/>
                  </a:ext>
                </a:extLst>
              </p:cNvPr>
              <p:cNvSpPr/>
              <p:nvPr/>
            </p:nvSpPr>
            <p:spPr>
              <a:xfrm>
                <a:off x="1700283"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5" name="Rectangle 364">
                <a:extLst>
                  <a:ext uri="{FF2B5EF4-FFF2-40B4-BE49-F238E27FC236}">
                    <a16:creationId xmlns:a16="http://schemas.microsoft.com/office/drawing/2014/main" id="{8153F180-044C-469B-B518-A584BD8DDD5D}"/>
                  </a:ext>
                </a:extLst>
              </p:cNvPr>
              <p:cNvSpPr/>
              <p:nvPr/>
            </p:nvSpPr>
            <p:spPr>
              <a:xfrm>
                <a:off x="1775086" y="939093"/>
                <a:ext cx="76177"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6" name="Rectangle 365">
                <a:extLst>
                  <a:ext uri="{FF2B5EF4-FFF2-40B4-BE49-F238E27FC236}">
                    <a16:creationId xmlns:a16="http://schemas.microsoft.com/office/drawing/2014/main" id="{3B7D8B32-823F-4D35-A727-EDC41FB5759B}"/>
                  </a:ext>
                </a:extLst>
              </p:cNvPr>
              <p:cNvSpPr/>
              <p:nvPr/>
            </p:nvSpPr>
            <p:spPr>
              <a:xfrm>
                <a:off x="1851263"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7" name="Rectangle 366">
                <a:extLst>
                  <a:ext uri="{FF2B5EF4-FFF2-40B4-BE49-F238E27FC236}">
                    <a16:creationId xmlns:a16="http://schemas.microsoft.com/office/drawing/2014/main" id="{7CA602DB-FB6E-4D26-8FF6-E232206AD5EA}"/>
                  </a:ext>
                </a:extLst>
              </p:cNvPr>
              <p:cNvSpPr/>
              <p:nvPr/>
            </p:nvSpPr>
            <p:spPr>
              <a:xfrm>
                <a:off x="1926066"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8" name="Rectangle 367">
                <a:extLst>
                  <a:ext uri="{FF2B5EF4-FFF2-40B4-BE49-F238E27FC236}">
                    <a16:creationId xmlns:a16="http://schemas.microsoft.com/office/drawing/2014/main" id="{7CD2768F-6B6C-47AC-99A9-7F2E79AE3912}"/>
                  </a:ext>
                </a:extLst>
              </p:cNvPr>
              <p:cNvSpPr/>
              <p:nvPr/>
            </p:nvSpPr>
            <p:spPr>
              <a:xfrm>
                <a:off x="2000869"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69" name="Rectangle 368">
                <a:extLst>
                  <a:ext uri="{FF2B5EF4-FFF2-40B4-BE49-F238E27FC236}">
                    <a16:creationId xmlns:a16="http://schemas.microsoft.com/office/drawing/2014/main" id="{19BC20B0-5DAE-44C8-B25F-34B68F3DC5AC}"/>
                  </a:ext>
                </a:extLst>
              </p:cNvPr>
              <p:cNvSpPr/>
              <p:nvPr/>
            </p:nvSpPr>
            <p:spPr>
              <a:xfrm>
                <a:off x="2075673" y="939093"/>
                <a:ext cx="76177"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70" name="Rectangle 369">
                <a:extLst>
                  <a:ext uri="{FF2B5EF4-FFF2-40B4-BE49-F238E27FC236}">
                    <a16:creationId xmlns:a16="http://schemas.microsoft.com/office/drawing/2014/main" id="{1197B730-8D3B-4352-86DC-9D94BC123D79}"/>
                  </a:ext>
                </a:extLst>
              </p:cNvPr>
              <p:cNvSpPr/>
              <p:nvPr/>
            </p:nvSpPr>
            <p:spPr>
              <a:xfrm>
                <a:off x="2151849"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71" name="Rectangle 370">
                <a:extLst>
                  <a:ext uri="{FF2B5EF4-FFF2-40B4-BE49-F238E27FC236}">
                    <a16:creationId xmlns:a16="http://schemas.microsoft.com/office/drawing/2014/main" id="{DC77DA7D-9606-4D77-ACC1-84D789071A0E}"/>
                  </a:ext>
                </a:extLst>
              </p:cNvPr>
              <p:cNvSpPr/>
              <p:nvPr/>
            </p:nvSpPr>
            <p:spPr>
              <a:xfrm>
                <a:off x="2226650" y="939093"/>
                <a:ext cx="74803" cy="3843662"/>
              </a:xfrm>
              <a:prstGeom prst="rect">
                <a:avLst/>
              </a:prstGeom>
              <a:solidFill>
                <a:schemeClr val="bg1">
                  <a:lumMod val="95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nvGrpSpPr>
              <p:cNvPr id="372" name="Group 371">
                <a:extLst>
                  <a:ext uri="{FF2B5EF4-FFF2-40B4-BE49-F238E27FC236}">
                    <a16:creationId xmlns:a16="http://schemas.microsoft.com/office/drawing/2014/main" id="{F3790528-59C8-44B6-8624-DDE27E97A95B}"/>
                  </a:ext>
                </a:extLst>
              </p:cNvPr>
              <p:cNvGrpSpPr/>
              <p:nvPr/>
            </p:nvGrpSpPr>
            <p:grpSpPr>
              <a:xfrm>
                <a:off x="3198164" y="938911"/>
                <a:ext cx="901758" cy="3843851"/>
                <a:chOff x="392013" y="990600"/>
                <a:chExt cx="8610861" cy="5867400"/>
              </a:xfrm>
              <a:solidFill>
                <a:schemeClr val="bg1">
                  <a:lumMod val="95000"/>
                </a:schemeClr>
              </a:solidFill>
            </p:grpSpPr>
            <p:sp>
              <p:nvSpPr>
                <p:cNvPr id="469" name="Rectangle 468">
                  <a:extLst>
                    <a:ext uri="{FF2B5EF4-FFF2-40B4-BE49-F238E27FC236}">
                      <a16:creationId xmlns:a16="http://schemas.microsoft.com/office/drawing/2014/main" id="{D386C754-649A-4F4C-8B95-D94B02FDA884}"/>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0" name="Rectangle 469">
                  <a:extLst>
                    <a:ext uri="{FF2B5EF4-FFF2-40B4-BE49-F238E27FC236}">
                      <a16:creationId xmlns:a16="http://schemas.microsoft.com/office/drawing/2014/main" id="{F56F33FD-1281-4540-8AC1-BFFCB5138F84}"/>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1" name="Rectangle 470">
                  <a:extLst>
                    <a:ext uri="{FF2B5EF4-FFF2-40B4-BE49-F238E27FC236}">
                      <a16:creationId xmlns:a16="http://schemas.microsoft.com/office/drawing/2014/main" id="{131F7FAD-7D64-4BA7-86B1-E1A85262612F}"/>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2" name="Rectangle 471">
                  <a:extLst>
                    <a:ext uri="{FF2B5EF4-FFF2-40B4-BE49-F238E27FC236}">
                      <a16:creationId xmlns:a16="http://schemas.microsoft.com/office/drawing/2014/main" id="{D3E2CCE7-7891-4AD0-8297-A19CB34E2508}"/>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3" name="Rectangle 472">
                  <a:extLst>
                    <a:ext uri="{FF2B5EF4-FFF2-40B4-BE49-F238E27FC236}">
                      <a16:creationId xmlns:a16="http://schemas.microsoft.com/office/drawing/2014/main" id="{DA7A29F4-EE07-4754-9BDE-73F86DB128D4}"/>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4" name="Rectangle 473">
                  <a:extLst>
                    <a:ext uri="{FF2B5EF4-FFF2-40B4-BE49-F238E27FC236}">
                      <a16:creationId xmlns:a16="http://schemas.microsoft.com/office/drawing/2014/main" id="{CCB73691-74A4-4367-9CEE-76266E8E3AEB}"/>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5" name="Rectangle 474">
                  <a:extLst>
                    <a:ext uri="{FF2B5EF4-FFF2-40B4-BE49-F238E27FC236}">
                      <a16:creationId xmlns:a16="http://schemas.microsoft.com/office/drawing/2014/main" id="{DB139E66-EE70-45B9-8BB8-6C619EA81404}"/>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6" name="Rectangle 475">
                  <a:extLst>
                    <a:ext uri="{FF2B5EF4-FFF2-40B4-BE49-F238E27FC236}">
                      <a16:creationId xmlns:a16="http://schemas.microsoft.com/office/drawing/2014/main" id="{C0115266-DE1F-4C2A-BC76-8B4984FAC54C}"/>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7" name="Rectangle 476">
                  <a:extLst>
                    <a:ext uri="{FF2B5EF4-FFF2-40B4-BE49-F238E27FC236}">
                      <a16:creationId xmlns:a16="http://schemas.microsoft.com/office/drawing/2014/main" id="{8273114A-02CD-49F4-97FD-821A0FC0CF08}"/>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8" name="Rectangle 477">
                  <a:extLst>
                    <a:ext uri="{FF2B5EF4-FFF2-40B4-BE49-F238E27FC236}">
                      <a16:creationId xmlns:a16="http://schemas.microsoft.com/office/drawing/2014/main" id="{910E4AE0-676E-451C-82F5-9393CE7D4EDE}"/>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79" name="Rectangle 478">
                  <a:extLst>
                    <a:ext uri="{FF2B5EF4-FFF2-40B4-BE49-F238E27FC236}">
                      <a16:creationId xmlns:a16="http://schemas.microsoft.com/office/drawing/2014/main" id="{8639FDF9-F87C-41FB-8B96-8C39BE2045AB}"/>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80" name="Rectangle 479">
                  <a:extLst>
                    <a:ext uri="{FF2B5EF4-FFF2-40B4-BE49-F238E27FC236}">
                      <a16:creationId xmlns:a16="http://schemas.microsoft.com/office/drawing/2014/main" id="{D25E6761-8D83-465B-85C1-5353B05D283F}"/>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grpSp>
            <p:nvGrpSpPr>
              <p:cNvPr id="373" name="Group 372">
                <a:extLst>
                  <a:ext uri="{FF2B5EF4-FFF2-40B4-BE49-F238E27FC236}">
                    <a16:creationId xmlns:a16="http://schemas.microsoft.com/office/drawing/2014/main" id="{745AF3D5-DC88-48DA-8C30-C258FC30AE9E}"/>
                  </a:ext>
                </a:extLst>
              </p:cNvPr>
              <p:cNvGrpSpPr/>
              <p:nvPr/>
            </p:nvGrpSpPr>
            <p:grpSpPr>
              <a:xfrm>
                <a:off x="495846" y="938911"/>
                <a:ext cx="901758" cy="3843851"/>
                <a:chOff x="392013" y="990600"/>
                <a:chExt cx="8610861" cy="5867400"/>
              </a:xfrm>
              <a:solidFill>
                <a:schemeClr val="bg1">
                  <a:lumMod val="95000"/>
                </a:schemeClr>
              </a:solidFill>
            </p:grpSpPr>
            <p:sp>
              <p:nvSpPr>
                <p:cNvPr id="457" name="Rectangle 456">
                  <a:extLst>
                    <a:ext uri="{FF2B5EF4-FFF2-40B4-BE49-F238E27FC236}">
                      <a16:creationId xmlns:a16="http://schemas.microsoft.com/office/drawing/2014/main" id="{A90C4C44-CE4D-46A6-81B7-EF1B4309367C}"/>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8" name="Rectangle 457">
                  <a:extLst>
                    <a:ext uri="{FF2B5EF4-FFF2-40B4-BE49-F238E27FC236}">
                      <a16:creationId xmlns:a16="http://schemas.microsoft.com/office/drawing/2014/main" id="{B6731F58-CAF4-4412-9993-58653221DFE9}"/>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9" name="Rectangle 458">
                  <a:extLst>
                    <a:ext uri="{FF2B5EF4-FFF2-40B4-BE49-F238E27FC236}">
                      <a16:creationId xmlns:a16="http://schemas.microsoft.com/office/drawing/2014/main" id="{F57DB827-95B0-4694-8888-8F5535E0AD6F}"/>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0" name="Rectangle 459">
                  <a:extLst>
                    <a:ext uri="{FF2B5EF4-FFF2-40B4-BE49-F238E27FC236}">
                      <a16:creationId xmlns:a16="http://schemas.microsoft.com/office/drawing/2014/main" id="{18BC06A2-DC20-4B40-A1FD-2E518F9CB886}"/>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1" name="Rectangle 460">
                  <a:extLst>
                    <a:ext uri="{FF2B5EF4-FFF2-40B4-BE49-F238E27FC236}">
                      <a16:creationId xmlns:a16="http://schemas.microsoft.com/office/drawing/2014/main" id="{8311EE1A-7C92-42F6-A46E-00D659B236E8}"/>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2" name="Rectangle 461">
                  <a:extLst>
                    <a:ext uri="{FF2B5EF4-FFF2-40B4-BE49-F238E27FC236}">
                      <a16:creationId xmlns:a16="http://schemas.microsoft.com/office/drawing/2014/main" id="{2160D2BD-E019-4EEA-8D8E-162A02DCCC64}"/>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3" name="Rectangle 462">
                  <a:extLst>
                    <a:ext uri="{FF2B5EF4-FFF2-40B4-BE49-F238E27FC236}">
                      <a16:creationId xmlns:a16="http://schemas.microsoft.com/office/drawing/2014/main" id="{B945A21D-FEF0-4ED2-A1EC-27E912FFB91F}"/>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4" name="Rectangle 463">
                  <a:extLst>
                    <a:ext uri="{FF2B5EF4-FFF2-40B4-BE49-F238E27FC236}">
                      <a16:creationId xmlns:a16="http://schemas.microsoft.com/office/drawing/2014/main" id="{78D890B8-A30C-43D0-8FB9-9DCE183CA7A0}"/>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5" name="Rectangle 464">
                  <a:extLst>
                    <a:ext uri="{FF2B5EF4-FFF2-40B4-BE49-F238E27FC236}">
                      <a16:creationId xmlns:a16="http://schemas.microsoft.com/office/drawing/2014/main" id="{8452723C-3384-44A4-B292-FFE88EED298B}"/>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6" name="Rectangle 465">
                  <a:extLst>
                    <a:ext uri="{FF2B5EF4-FFF2-40B4-BE49-F238E27FC236}">
                      <a16:creationId xmlns:a16="http://schemas.microsoft.com/office/drawing/2014/main" id="{FA241A66-D44D-468D-80CC-F105DE8AF4DB}"/>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7" name="Rectangle 466">
                  <a:extLst>
                    <a:ext uri="{FF2B5EF4-FFF2-40B4-BE49-F238E27FC236}">
                      <a16:creationId xmlns:a16="http://schemas.microsoft.com/office/drawing/2014/main" id="{885D9D88-2776-4E03-B2ED-2D0E1D9B1D3F}"/>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68" name="Rectangle 467">
                  <a:extLst>
                    <a:ext uri="{FF2B5EF4-FFF2-40B4-BE49-F238E27FC236}">
                      <a16:creationId xmlns:a16="http://schemas.microsoft.com/office/drawing/2014/main" id="{28B8C2ED-5B31-4DD0-87CD-FF0A80154117}"/>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grpSp>
            <p:nvGrpSpPr>
              <p:cNvPr id="376" name="Group 375">
                <a:extLst>
                  <a:ext uri="{FF2B5EF4-FFF2-40B4-BE49-F238E27FC236}">
                    <a16:creationId xmlns:a16="http://schemas.microsoft.com/office/drawing/2014/main" id="{62C6DD14-2320-4E20-A1B2-59AB9E1F046F}"/>
                  </a:ext>
                </a:extLst>
              </p:cNvPr>
              <p:cNvGrpSpPr/>
              <p:nvPr/>
            </p:nvGrpSpPr>
            <p:grpSpPr>
              <a:xfrm>
                <a:off x="5004167" y="938911"/>
                <a:ext cx="901758" cy="3843851"/>
                <a:chOff x="392013" y="990600"/>
                <a:chExt cx="8610861" cy="5867400"/>
              </a:xfrm>
              <a:solidFill>
                <a:schemeClr val="bg1">
                  <a:lumMod val="95000"/>
                </a:schemeClr>
              </a:solidFill>
            </p:grpSpPr>
            <p:sp>
              <p:nvSpPr>
                <p:cNvPr id="404" name="Rectangle 403">
                  <a:extLst>
                    <a:ext uri="{FF2B5EF4-FFF2-40B4-BE49-F238E27FC236}">
                      <a16:creationId xmlns:a16="http://schemas.microsoft.com/office/drawing/2014/main" id="{0EB20931-50C9-46E0-9EA1-67FE6C4E8A9D}"/>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5" name="Rectangle 404">
                  <a:extLst>
                    <a:ext uri="{FF2B5EF4-FFF2-40B4-BE49-F238E27FC236}">
                      <a16:creationId xmlns:a16="http://schemas.microsoft.com/office/drawing/2014/main" id="{B467E5C4-92F6-442B-B143-71D4F86DCC5F}"/>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6" name="Rectangle 405">
                  <a:extLst>
                    <a:ext uri="{FF2B5EF4-FFF2-40B4-BE49-F238E27FC236}">
                      <a16:creationId xmlns:a16="http://schemas.microsoft.com/office/drawing/2014/main" id="{6E7E35CE-2059-4A88-939D-AC916F75E6E3}"/>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7" name="Rectangle 406">
                  <a:extLst>
                    <a:ext uri="{FF2B5EF4-FFF2-40B4-BE49-F238E27FC236}">
                      <a16:creationId xmlns:a16="http://schemas.microsoft.com/office/drawing/2014/main" id="{A5516131-72E3-43E3-A288-8202B9479B2D}"/>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49" name="Rectangle 448">
                  <a:extLst>
                    <a:ext uri="{FF2B5EF4-FFF2-40B4-BE49-F238E27FC236}">
                      <a16:creationId xmlns:a16="http://schemas.microsoft.com/office/drawing/2014/main" id="{B5456BD5-B105-4768-BD4D-398C7CF7DFD1}"/>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0" name="Rectangle 449">
                  <a:extLst>
                    <a:ext uri="{FF2B5EF4-FFF2-40B4-BE49-F238E27FC236}">
                      <a16:creationId xmlns:a16="http://schemas.microsoft.com/office/drawing/2014/main" id="{A9C23F9E-3C19-4946-B9F3-7F285E58330F}"/>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1" name="Rectangle 450">
                  <a:extLst>
                    <a:ext uri="{FF2B5EF4-FFF2-40B4-BE49-F238E27FC236}">
                      <a16:creationId xmlns:a16="http://schemas.microsoft.com/office/drawing/2014/main" id="{AB1C6C1C-086B-40F5-9DCC-D749B3B91011}"/>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2" name="Rectangle 451">
                  <a:extLst>
                    <a:ext uri="{FF2B5EF4-FFF2-40B4-BE49-F238E27FC236}">
                      <a16:creationId xmlns:a16="http://schemas.microsoft.com/office/drawing/2014/main" id="{D0765A18-074B-4242-8524-F80EAC352574}"/>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3" name="Rectangle 452">
                  <a:extLst>
                    <a:ext uri="{FF2B5EF4-FFF2-40B4-BE49-F238E27FC236}">
                      <a16:creationId xmlns:a16="http://schemas.microsoft.com/office/drawing/2014/main" id="{48334954-38FA-4FD1-9E4B-DDE8212CE61F}"/>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4" name="Rectangle 453">
                  <a:extLst>
                    <a:ext uri="{FF2B5EF4-FFF2-40B4-BE49-F238E27FC236}">
                      <a16:creationId xmlns:a16="http://schemas.microsoft.com/office/drawing/2014/main" id="{89E7E210-A988-4CC3-8DC9-6EB4FDE04C28}"/>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5" name="Rectangle 454">
                  <a:extLst>
                    <a:ext uri="{FF2B5EF4-FFF2-40B4-BE49-F238E27FC236}">
                      <a16:creationId xmlns:a16="http://schemas.microsoft.com/office/drawing/2014/main" id="{BB81890C-3F72-46F2-9952-2695D1A7E615}"/>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56" name="Rectangle 455">
                  <a:extLst>
                    <a:ext uri="{FF2B5EF4-FFF2-40B4-BE49-F238E27FC236}">
                      <a16:creationId xmlns:a16="http://schemas.microsoft.com/office/drawing/2014/main" id="{6210B947-6633-4D97-B50B-F3A42302F807}"/>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grpSp>
            <p:nvGrpSpPr>
              <p:cNvPr id="377" name="Group 376">
                <a:extLst>
                  <a:ext uri="{FF2B5EF4-FFF2-40B4-BE49-F238E27FC236}">
                    <a16:creationId xmlns:a16="http://schemas.microsoft.com/office/drawing/2014/main" id="{04DBDC03-AD94-4C96-BD21-CF4708586295}"/>
                  </a:ext>
                </a:extLst>
              </p:cNvPr>
              <p:cNvGrpSpPr/>
              <p:nvPr/>
            </p:nvGrpSpPr>
            <p:grpSpPr>
              <a:xfrm>
                <a:off x="5905925" y="939624"/>
                <a:ext cx="901758" cy="3843850"/>
                <a:chOff x="392013" y="990600"/>
                <a:chExt cx="8610861" cy="5867400"/>
              </a:xfrm>
              <a:solidFill>
                <a:schemeClr val="bg1">
                  <a:lumMod val="95000"/>
                </a:schemeClr>
              </a:solidFill>
            </p:grpSpPr>
            <p:sp>
              <p:nvSpPr>
                <p:cNvPr id="391" name="Rectangle 390">
                  <a:extLst>
                    <a:ext uri="{FF2B5EF4-FFF2-40B4-BE49-F238E27FC236}">
                      <a16:creationId xmlns:a16="http://schemas.microsoft.com/office/drawing/2014/main" id="{CACA832B-7546-42B2-8385-A256EEB631AF}"/>
                    </a:ext>
                  </a:extLst>
                </p:cNvPr>
                <p:cNvSpPr/>
                <p:nvPr/>
              </p:nvSpPr>
              <p:spPr>
                <a:xfrm>
                  <a:off x="392013"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2" name="Rectangle 391">
                  <a:extLst>
                    <a:ext uri="{FF2B5EF4-FFF2-40B4-BE49-F238E27FC236}">
                      <a16:creationId xmlns:a16="http://schemas.microsoft.com/office/drawing/2014/main" id="{3F82D5AB-D148-431F-9254-F486D9C7AEFA}"/>
                    </a:ext>
                  </a:extLst>
                </p:cNvPr>
                <p:cNvSpPr/>
                <p:nvPr/>
              </p:nvSpPr>
              <p:spPr>
                <a:xfrm>
                  <a:off x="1106304"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4" name="Rectangle 393">
                  <a:extLst>
                    <a:ext uri="{FF2B5EF4-FFF2-40B4-BE49-F238E27FC236}">
                      <a16:creationId xmlns:a16="http://schemas.microsoft.com/office/drawing/2014/main" id="{B4862C6B-E87E-4F1A-B9B0-554C38F4A8AC}"/>
                    </a:ext>
                  </a:extLst>
                </p:cNvPr>
                <p:cNvSpPr/>
                <p:nvPr/>
              </p:nvSpPr>
              <p:spPr>
                <a:xfrm>
                  <a:off x="1833718"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5" name="Rectangle 394">
                  <a:extLst>
                    <a:ext uri="{FF2B5EF4-FFF2-40B4-BE49-F238E27FC236}">
                      <a16:creationId xmlns:a16="http://schemas.microsoft.com/office/drawing/2014/main" id="{A319EAF4-44B3-4F49-8C0E-6C2C88E2DE8C}"/>
                    </a:ext>
                  </a:extLst>
                </p:cNvPr>
                <p:cNvSpPr/>
                <p:nvPr/>
              </p:nvSpPr>
              <p:spPr>
                <a:xfrm>
                  <a:off x="2548009"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6" name="Rectangle 395">
                  <a:extLst>
                    <a:ext uri="{FF2B5EF4-FFF2-40B4-BE49-F238E27FC236}">
                      <a16:creationId xmlns:a16="http://schemas.microsoft.com/office/drawing/2014/main" id="{EE8C2A4F-3BC1-4EF0-ADBC-8EDCAC063FA9}"/>
                    </a:ext>
                  </a:extLst>
                </p:cNvPr>
                <p:cNvSpPr/>
                <p:nvPr/>
              </p:nvSpPr>
              <p:spPr>
                <a:xfrm>
                  <a:off x="3262300"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7" name="Rectangle 396">
                  <a:extLst>
                    <a:ext uri="{FF2B5EF4-FFF2-40B4-BE49-F238E27FC236}">
                      <a16:creationId xmlns:a16="http://schemas.microsoft.com/office/drawing/2014/main" id="{5C44ED57-ED24-483A-A3CD-714C5F1DBD51}"/>
                    </a:ext>
                  </a:extLst>
                </p:cNvPr>
                <p:cNvSpPr/>
                <p:nvPr/>
              </p:nvSpPr>
              <p:spPr>
                <a:xfrm>
                  <a:off x="3976591"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8" name="Rectangle 397">
                  <a:extLst>
                    <a:ext uri="{FF2B5EF4-FFF2-40B4-BE49-F238E27FC236}">
                      <a16:creationId xmlns:a16="http://schemas.microsoft.com/office/drawing/2014/main" id="{33352D41-8E63-43B3-9F67-5D1F410F9E67}"/>
                    </a:ext>
                  </a:extLst>
                </p:cNvPr>
                <p:cNvSpPr/>
                <p:nvPr/>
              </p:nvSpPr>
              <p:spPr>
                <a:xfrm>
                  <a:off x="4704005"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399" name="Rectangle 398">
                  <a:extLst>
                    <a:ext uri="{FF2B5EF4-FFF2-40B4-BE49-F238E27FC236}">
                      <a16:creationId xmlns:a16="http://schemas.microsoft.com/office/drawing/2014/main" id="{FDFC9E97-501F-4573-A674-236441D0E2CD}"/>
                    </a:ext>
                  </a:extLst>
                </p:cNvPr>
                <p:cNvSpPr/>
                <p:nvPr/>
              </p:nvSpPr>
              <p:spPr>
                <a:xfrm>
                  <a:off x="5418296"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0" name="Rectangle 399">
                  <a:extLst>
                    <a:ext uri="{FF2B5EF4-FFF2-40B4-BE49-F238E27FC236}">
                      <a16:creationId xmlns:a16="http://schemas.microsoft.com/office/drawing/2014/main" id="{CAD339BF-AA0B-4262-8A70-2C8C996D565B}"/>
                    </a:ext>
                  </a:extLst>
                </p:cNvPr>
                <p:cNvSpPr/>
                <p:nvPr/>
              </p:nvSpPr>
              <p:spPr>
                <a:xfrm>
                  <a:off x="6132587"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1" name="Rectangle 400">
                  <a:extLst>
                    <a:ext uri="{FF2B5EF4-FFF2-40B4-BE49-F238E27FC236}">
                      <a16:creationId xmlns:a16="http://schemas.microsoft.com/office/drawing/2014/main" id="{D064B096-A3DD-4E58-910E-A366296F6871}"/>
                    </a:ext>
                  </a:extLst>
                </p:cNvPr>
                <p:cNvSpPr/>
                <p:nvPr/>
              </p:nvSpPr>
              <p:spPr>
                <a:xfrm>
                  <a:off x="6846878" y="990600"/>
                  <a:ext cx="727414"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2" name="Rectangle 401">
                  <a:extLst>
                    <a:ext uri="{FF2B5EF4-FFF2-40B4-BE49-F238E27FC236}">
                      <a16:creationId xmlns:a16="http://schemas.microsoft.com/office/drawing/2014/main" id="{069134B2-EF87-49D6-99EB-FE5C05F3864E}"/>
                    </a:ext>
                  </a:extLst>
                </p:cNvPr>
                <p:cNvSpPr/>
                <p:nvPr/>
              </p:nvSpPr>
              <p:spPr>
                <a:xfrm>
                  <a:off x="7574292" y="990600"/>
                  <a:ext cx="714291"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sp>
              <p:nvSpPr>
                <p:cNvPr id="403" name="Rectangle 402">
                  <a:extLst>
                    <a:ext uri="{FF2B5EF4-FFF2-40B4-BE49-F238E27FC236}">
                      <a16:creationId xmlns:a16="http://schemas.microsoft.com/office/drawing/2014/main" id="{0A22678C-6402-4EB2-8389-CA0576B9FC5F}"/>
                    </a:ext>
                  </a:extLst>
                </p:cNvPr>
                <p:cNvSpPr/>
                <p:nvPr/>
              </p:nvSpPr>
              <p:spPr>
                <a:xfrm>
                  <a:off x="8288584" y="990600"/>
                  <a:ext cx="714290" cy="5867400"/>
                </a:xfrm>
                <a:prstGeom prst="rect">
                  <a:avLst/>
                </a:prstGeom>
                <a:grp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56">
                    <a:solidFill>
                      <a:schemeClr val="bg1">
                        <a:lumMod val="50000"/>
                      </a:schemeClr>
                    </a:solidFill>
                    <a:latin typeface="Arial" panose="020B0604020202020204" pitchFamily="34" charset="0"/>
                    <a:cs typeface="Arial" panose="020B0604020202020204" pitchFamily="34" charset="0"/>
                  </a:endParaRPr>
                </a:p>
              </p:txBody>
            </p:sp>
          </p:grpSp>
          <p:grpSp>
            <p:nvGrpSpPr>
              <p:cNvPr id="378" name="Group 377">
                <a:extLst>
                  <a:ext uri="{FF2B5EF4-FFF2-40B4-BE49-F238E27FC236}">
                    <a16:creationId xmlns:a16="http://schemas.microsoft.com/office/drawing/2014/main" id="{8B8FB98F-BF36-4615-9B23-0CF70C91A9D4}"/>
                  </a:ext>
                </a:extLst>
              </p:cNvPr>
              <p:cNvGrpSpPr/>
              <p:nvPr/>
            </p:nvGrpSpPr>
            <p:grpSpPr>
              <a:xfrm>
                <a:off x="494109" y="766475"/>
                <a:ext cx="2701290" cy="175433"/>
                <a:chOff x="814053" y="711201"/>
                <a:chExt cx="2492816" cy="172849"/>
              </a:xfrm>
            </p:grpSpPr>
            <p:sp>
              <p:nvSpPr>
                <p:cNvPr id="388" name="TextBox 71">
                  <a:extLst>
                    <a:ext uri="{FF2B5EF4-FFF2-40B4-BE49-F238E27FC236}">
                      <a16:creationId xmlns:a16="http://schemas.microsoft.com/office/drawing/2014/main" id="{3153F2B9-3C88-40FF-B8A6-4ECF21A72163}"/>
                    </a:ext>
                  </a:extLst>
                </p:cNvPr>
                <p:cNvSpPr txBox="1">
                  <a:spLocks noChangeArrowheads="1"/>
                </p:cNvSpPr>
                <p:nvPr/>
              </p:nvSpPr>
              <p:spPr bwMode="auto">
                <a:xfrm>
                  <a:off x="2477667" y="711201"/>
                  <a:ext cx="829202"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a:t>
                  </a:r>
                </a:p>
              </p:txBody>
            </p:sp>
            <p:sp>
              <p:nvSpPr>
                <p:cNvPr id="389" name="TextBox 63">
                  <a:extLst>
                    <a:ext uri="{FF2B5EF4-FFF2-40B4-BE49-F238E27FC236}">
                      <a16:creationId xmlns:a16="http://schemas.microsoft.com/office/drawing/2014/main" id="{3F4F6314-AD1C-440A-B996-4A3098396738}"/>
                    </a:ext>
                  </a:extLst>
                </p:cNvPr>
                <p:cNvSpPr txBox="1">
                  <a:spLocks noChangeArrowheads="1"/>
                </p:cNvSpPr>
                <p:nvPr/>
              </p:nvSpPr>
              <p:spPr bwMode="auto">
                <a:xfrm>
                  <a:off x="1643956" y="711201"/>
                  <a:ext cx="833269"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p>
              </p:txBody>
            </p:sp>
            <p:sp>
              <p:nvSpPr>
                <p:cNvPr id="390" name="TextBox 71">
                  <a:extLst>
                    <a:ext uri="{FF2B5EF4-FFF2-40B4-BE49-F238E27FC236}">
                      <a16:creationId xmlns:a16="http://schemas.microsoft.com/office/drawing/2014/main" id="{08E0B3D0-40C8-485D-AA4B-2CE2DDB12344}"/>
                    </a:ext>
                  </a:extLst>
                </p:cNvPr>
                <p:cNvSpPr txBox="1">
                  <a:spLocks noChangeArrowheads="1"/>
                </p:cNvSpPr>
                <p:nvPr/>
              </p:nvSpPr>
              <p:spPr bwMode="auto">
                <a:xfrm>
                  <a:off x="814053" y="711201"/>
                  <a:ext cx="831236"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2017</a:t>
                  </a:r>
                </a:p>
              </p:txBody>
            </p:sp>
          </p:grpSp>
          <p:sp>
            <p:nvSpPr>
              <p:cNvPr id="379" name="Rectangle 378">
                <a:extLst>
                  <a:ext uri="{FF2B5EF4-FFF2-40B4-BE49-F238E27FC236}">
                    <a16:creationId xmlns:a16="http://schemas.microsoft.com/office/drawing/2014/main" id="{F67A1D3F-221D-49B1-8CF3-EDE703602B93}"/>
                  </a:ext>
                </a:extLst>
              </p:cNvPr>
              <p:cNvSpPr/>
              <p:nvPr/>
            </p:nvSpPr>
            <p:spPr>
              <a:xfrm>
                <a:off x="495847" y="938012"/>
                <a:ext cx="6308691" cy="3847831"/>
              </a:xfrm>
              <a:prstGeom prst="rect">
                <a:avLst/>
              </a:prstGeom>
              <a:no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80" name="Group 379">
                <a:extLst>
                  <a:ext uri="{FF2B5EF4-FFF2-40B4-BE49-F238E27FC236}">
                    <a16:creationId xmlns:a16="http://schemas.microsoft.com/office/drawing/2014/main" id="{1B328769-45E1-4FEA-972C-43DB13F67054}"/>
                  </a:ext>
                </a:extLst>
              </p:cNvPr>
              <p:cNvGrpSpPr/>
              <p:nvPr/>
            </p:nvGrpSpPr>
            <p:grpSpPr>
              <a:xfrm>
                <a:off x="3193903" y="766943"/>
                <a:ext cx="2715396" cy="175433"/>
                <a:chOff x="814053" y="711201"/>
                <a:chExt cx="2492816" cy="172849"/>
              </a:xfrm>
            </p:grpSpPr>
            <p:sp>
              <p:nvSpPr>
                <p:cNvPr id="385" name="TextBox 71">
                  <a:extLst>
                    <a:ext uri="{FF2B5EF4-FFF2-40B4-BE49-F238E27FC236}">
                      <a16:creationId xmlns:a16="http://schemas.microsoft.com/office/drawing/2014/main" id="{F4C53853-7B73-4337-83EC-5EDCE72E7380}"/>
                    </a:ext>
                  </a:extLst>
                </p:cNvPr>
                <p:cNvSpPr txBox="1">
                  <a:spLocks noChangeArrowheads="1"/>
                </p:cNvSpPr>
                <p:nvPr/>
              </p:nvSpPr>
              <p:spPr bwMode="auto">
                <a:xfrm>
                  <a:off x="814053" y="711201"/>
                  <a:ext cx="831236"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a:t>
                  </a:r>
                </a:p>
              </p:txBody>
            </p:sp>
            <p:sp>
              <p:nvSpPr>
                <p:cNvPr id="386" name="TextBox 71">
                  <a:extLst>
                    <a:ext uri="{FF2B5EF4-FFF2-40B4-BE49-F238E27FC236}">
                      <a16:creationId xmlns:a16="http://schemas.microsoft.com/office/drawing/2014/main" id="{947335C6-1E3D-4A9F-A3AC-BA8BB4C44716}"/>
                    </a:ext>
                  </a:extLst>
                </p:cNvPr>
                <p:cNvSpPr txBox="1">
                  <a:spLocks noChangeArrowheads="1"/>
                </p:cNvSpPr>
                <p:nvPr/>
              </p:nvSpPr>
              <p:spPr bwMode="auto">
                <a:xfrm>
                  <a:off x="2477667" y="711201"/>
                  <a:ext cx="829202"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a:t>
                  </a:r>
                </a:p>
              </p:txBody>
            </p:sp>
            <p:sp>
              <p:nvSpPr>
                <p:cNvPr id="387" name="TextBox 63">
                  <a:extLst>
                    <a:ext uri="{FF2B5EF4-FFF2-40B4-BE49-F238E27FC236}">
                      <a16:creationId xmlns:a16="http://schemas.microsoft.com/office/drawing/2014/main" id="{DBA4459A-3F84-4724-8E8E-C8447EE251BA}"/>
                    </a:ext>
                  </a:extLst>
                </p:cNvPr>
                <p:cNvSpPr txBox="1">
                  <a:spLocks noChangeArrowheads="1"/>
                </p:cNvSpPr>
                <p:nvPr/>
              </p:nvSpPr>
              <p:spPr bwMode="auto">
                <a:xfrm>
                  <a:off x="1643956" y="711201"/>
                  <a:ext cx="833269" cy="172849"/>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a:t>
                  </a:r>
                </a:p>
              </p:txBody>
            </p:sp>
          </p:grpSp>
          <p:sp>
            <p:nvSpPr>
              <p:cNvPr id="382" name="TextBox 71">
                <a:extLst>
                  <a:ext uri="{FF2B5EF4-FFF2-40B4-BE49-F238E27FC236}">
                    <a16:creationId xmlns:a16="http://schemas.microsoft.com/office/drawing/2014/main" id="{EF3D420C-F064-4404-A008-30359187F8A4}"/>
                  </a:ext>
                </a:extLst>
              </p:cNvPr>
              <p:cNvSpPr txBox="1">
                <a:spLocks noChangeArrowheads="1"/>
              </p:cNvSpPr>
              <p:nvPr/>
            </p:nvSpPr>
            <p:spPr bwMode="auto">
              <a:xfrm>
                <a:off x="5905923" y="766470"/>
                <a:ext cx="898587" cy="175433"/>
              </a:xfrm>
              <a:prstGeom prst="rect">
                <a:avLst/>
              </a:prstGeom>
              <a:solidFill>
                <a:schemeClr val="bg1">
                  <a:lumMod val="50000"/>
                </a:schemeClr>
              </a:solidFill>
              <a:ln w="6350">
                <a:solidFill>
                  <a:schemeClr val="bg2">
                    <a:lumMod val="90000"/>
                  </a:schemeClr>
                </a:solidFill>
              </a:ln>
            </p:spPr>
            <p:txBody>
              <a:bodyPr wrap="square" tIns="18288" bIns="1828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9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2023</a:t>
                </a:r>
              </a:p>
            </p:txBody>
          </p:sp>
        </p:grpSp>
        <p:cxnSp>
          <p:nvCxnSpPr>
            <p:cNvPr id="265" name="Straight Connector 264">
              <a:extLst>
                <a:ext uri="{FF2B5EF4-FFF2-40B4-BE49-F238E27FC236}">
                  <a16:creationId xmlns:a16="http://schemas.microsoft.com/office/drawing/2014/main" id="{A630D858-D1CC-4E62-A16E-A452512747EB}"/>
                </a:ext>
              </a:extLst>
            </p:cNvPr>
            <p:cNvCxnSpPr>
              <a:cxnSpLocks/>
            </p:cNvCxnSpPr>
            <p:nvPr/>
          </p:nvCxnSpPr>
          <p:spPr>
            <a:xfrm>
              <a:off x="1655387" y="827922"/>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D1D6818-FC1F-42B3-AD87-E6B0BA4D5D70}"/>
                </a:ext>
              </a:extLst>
            </p:cNvPr>
            <p:cNvCxnSpPr>
              <a:cxnSpLocks/>
            </p:cNvCxnSpPr>
            <p:nvPr/>
          </p:nvCxnSpPr>
          <p:spPr>
            <a:xfrm>
              <a:off x="2819751" y="827922"/>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0548CBA2-DCF8-4C92-A9DE-BC069A14872D}"/>
                </a:ext>
              </a:extLst>
            </p:cNvPr>
            <p:cNvCxnSpPr>
              <a:cxnSpLocks/>
            </p:cNvCxnSpPr>
            <p:nvPr/>
          </p:nvCxnSpPr>
          <p:spPr>
            <a:xfrm>
              <a:off x="3986057" y="835856"/>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7776700-8673-4530-A22E-6B511562340D}"/>
                </a:ext>
              </a:extLst>
            </p:cNvPr>
            <p:cNvCxnSpPr>
              <a:cxnSpLocks/>
            </p:cNvCxnSpPr>
            <p:nvPr/>
          </p:nvCxnSpPr>
          <p:spPr>
            <a:xfrm>
              <a:off x="5150421" y="835856"/>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9C9964C-34C7-43B7-8814-CA3FED9907D7}"/>
                </a:ext>
              </a:extLst>
            </p:cNvPr>
            <p:cNvCxnSpPr>
              <a:cxnSpLocks/>
            </p:cNvCxnSpPr>
            <p:nvPr/>
          </p:nvCxnSpPr>
          <p:spPr>
            <a:xfrm>
              <a:off x="6317463" y="827922"/>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23EAC692-4BA2-4ED5-A510-F4452AFD81A3}"/>
                </a:ext>
              </a:extLst>
            </p:cNvPr>
            <p:cNvCxnSpPr>
              <a:cxnSpLocks/>
            </p:cNvCxnSpPr>
            <p:nvPr/>
          </p:nvCxnSpPr>
          <p:spPr>
            <a:xfrm>
              <a:off x="7481827" y="827922"/>
              <a:ext cx="0" cy="3841886"/>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409" name="Content Placeholder 1">
            <a:extLst>
              <a:ext uri="{FF2B5EF4-FFF2-40B4-BE49-F238E27FC236}">
                <a16:creationId xmlns:a16="http://schemas.microsoft.com/office/drawing/2014/main" id="{03700949-A7CB-4752-807E-0BFA79B449A6}"/>
              </a:ext>
            </a:extLst>
          </p:cNvPr>
          <p:cNvSpPr txBox="1">
            <a:spLocks/>
          </p:cNvSpPr>
          <p:nvPr/>
        </p:nvSpPr>
        <p:spPr bwMode="auto">
          <a:xfrm>
            <a:off x="485596" y="338905"/>
            <a:ext cx="5681286" cy="27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618" rIns="69236" bIns="34618"/>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771569" eaLnBrk="1" hangingPunct="1">
              <a:lnSpc>
                <a:spcPts val="1617"/>
              </a:lnSpc>
              <a:defRPr/>
            </a:pPr>
            <a:r>
              <a:rPr lang="en-US" altLang="en-US" sz="2000" b="1">
                <a:solidFill>
                  <a:srgbClr val="005AA0"/>
                </a:solidFill>
                <a:latin typeface="Arial"/>
                <a:ea typeface="Adobe Gothic Std B" charset="0"/>
                <a:cs typeface="Arial" pitchFamily="34" charset="0"/>
              </a:rPr>
              <a:t>Next Steps: </a:t>
            </a:r>
            <a:r>
              <a:rPr lang="en-US" altLang="en-US" sz="2000" b="1">
                <a:solidFill>
                  <a:schemeClr val="accent1"/>
                </a:solidFill>
                <a:latin typeface="Arial"/>
                <a:ea typeface="Adobe Gothic Std B" charset="0"/>
                <a:cs typeface="Arial" pitchFamily="34" charset="0"/>
              </a:rPr>
              <a:t>Port Master Plan Update </a:t>
            </a:r>
            <a:r>
              <a:rPr lang="en-US" altLang="en-US" sz="2000" b="1" spc="-114">
                <a:solidFill>
                  <a:schemeClr val="accent1"/>
                </a:solidFill>
                <a:latin typeface="Arial"/>
                <a:ea typeface="Adobe Gothic Std B" charset="0"/>
                <a:cs typeface="Arial" charset="0"/>
              </a:rPr>
              <a:t>Timeline</a:t>
            </a:r>
            <a:endParaRPr lang="en-US" altLang="en-US" sz="2000" spc="-114">
              <a:solidFill>
                <a:schemeClr val="accent1"/>
              </a:solidFill>
              <a:latin typeface="Arial"/>
              <a:ea typeface="Adobe Gothic Std B" charset="0"/>
              <a:cs typeface="Arial" charset="0"/>
            </a:endParaRPr>
          </a:p>
        </p:txBody>
      </p:sp>
      <p:grpSp>
        <p:nvGrpSpPr>
          <p:cNvPr id="15" name="Group 14">
            <a:extLst>
              <a:ext uri="{FF2B5EF4-FFF2-40B4-BE49-F238E27FC236}">
                <a16:creationId xmlns:a16="http://schemas.microsoft.com/office/drawing/2014/main" id="{170A4392-DB49-4964-9F52-5AA196168AB4}"/>
              </a:ext>
            </a:extLst>
          </p:cNvPr>
          <p:cNvGrpSpPr/>
          <p:nvPr/>
        </p:nvGrpSpPr>
        <p:grpSpPr>
          <a:xfrm>
            <a:off x="496148" y="792755"/>
            <a:ext cx="8149303" cy="156113"/>
            <a:chOff x="496146" y="933434"/>
            <a:chExt cx="8149301" cy="156113"/>
          </a:xfrm>
        </p:grpSpPr>
        <p:grpSp>
          <p:nvGrpSpPr>
            <p:cNvPr id="11" name="Group 10">
              <a:extLst>
                <a:ext uri="{FF2B5EF4-FFF2-40B4-BE49-F238E27FC236}">
                  <a16:creationId xmlns:a16="http://schemas.microsoft.com/office/drawing/2014/main" id="{24A21F6F-9D35-46F8-A82D-1493BE03F848}"/>
                </a:ext>
              </a:extLst>
            </p:cNvPr>
            <p:cNvGrpSpPr/>
            <p:nvPr/>
          </p:nvGrpSpPr>
          <p:grpSpPr>
            <a:xfrm>
              <a:off x="496146" y="933466"/>
              <a:ext cx="1163623" cy="149435"/>
              <a:chOff x="496146" y="933466"/>
              <a:chExt cx="1163623" cy="149435"/>
            </a:xfrm>
          </p:grpSpPr>
          <p:sp>
            <p:nvSpPr>
              <p:cNvPr id="10" name="TextBox 9">
                <a:extLst>
                  <a:ext uri="{FF2B5EF4-FFF2-40B4-BE49-F238E27FC236}">
                    <a16:creationId xmlns:a16="http://schemas.microsoft.com/office/drawing/2014/main" id="{1D57F615-20FD-471F-98B9-D12AD6D58F47}"/>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261" name="TextBox 260">
                <a:extLst>
                  <a:ext uri="{FF2B5EF4-FFF2-40B4-BE49-F238E27FC236}">
                    <a16:creationId xmlns:a16="http://schemas.microsoft.com/office/drawing/2014/main" id="{936FC927-D52F-41FF-B4D1-C4D5196DFBF7}"/>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266" name="TextBox 265">
                <a:extLst>
                  <a:ext uri="{FF2B5EF4-FFF2-40B4-BE49-F238E27FC236}">
                    <a16:creationId xmlns:a16="http://schemas.microsoft.com/office/drawing/2014/main" id="{96CD0D09-B49A-4589-BCD9-E6938B31DBE7}"/>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267" name="TextBox 266">
                <a:extLst>
                  <a:ext uri="{FF2B5EF4-FFF2-40B4-BE49-F238E27FC236}">
                    <a16:creationId xmlns:a16="http://schemas.microsoft.com/office/drawing/2014/main" id="{00CF2F91-4A8A-4785-8BBB-A086A45C6AE8}"/>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268" name="TextBox 267">
                <a:extLst>
                  <a:ext uri="{FF2B5EF4-FFF2-40B4-BE49-F238E27FC236}">
                    <a16:creationId xmlns:a16="http://schemas.microsoft.com/office/drawing/2014/main" id="{F496D320-514F-4158-BD7D-76DDC38CECC1}"/>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269" name="TextBox 268">
                <a:extLst>
                  <a:ext uri="{FF2B5EF4-FFF2-40B4-BE49-F238E27FC236}">
                    <a16:creationId xmlns:a16="http://schemas.microsoft.com/office/drawing/2014/main" id="{ED2236B3-498F-48C5-B587-0B12C8C067F0}"/>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271" name="TextBox 270">
                <a:extLst>
                  <a:ext uri="{FF2B5EF4-FFF2-40B4-BE49-F238E27FC236}">
                    <a16:creationId xmlns:a16="http://schemas.microsoft.com/office/drawing/2014/main" id="{1ECF145D-6DC3-4229-B9C4-8D2C48B8E437}"/>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277" name="TextBox 276">
                <a:extLst>
                  <a:ext uri="{FF2B5EF4-FFF2-40B4-BE49-F238E27FC236}">
                    <a16:creationId xmlns:a16="http://schemas.microsoft.com/office/drawing/2014/main" id="{25497A45-F214-4EF6-8CEC-22E379E76599}"/>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279" name="TextBox 278">
                <a:extLst>
                  <a:ext uri="{FF2B5EF4-FFF2-40B4-BE49-F238E27FC236}">
                    <a16:creationId xmlns:a16="http://schemas.microsoft.com/office/drawing/2014/main" id="{FD6FAA23-754C-4B8B-8A6B-258238902631}"/>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281" name="TextBox 280">
                <a:extLst>
                  <a:ext uri="{FF2B5EF4-FFF2-40B4-BE49-F238E27FC236}">
                    <a16:creationId xmlns:a16="http://schemas.microsoft.com/office/drawing/2014/main" id="{C0805DF9-7D0E-440A-A4EE-45E0AE444A81}"/>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284" name="TextBox 283">
                <a:extLst>
                  <a:ext uri="{FF2B5EF4-FFF2-40B4-BE49-F238E27FC236}">
                    <a16:creationId xmlns:a16="http://schemas.microsoft.com/office/drawing/2014/main" id="{F80D889B-1D88-4C06-9AFA-91921FA15D6B}"/>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286" name="TextBox 285">
                <a:extLst>
                  <a:ext uri="{FF2B5EF4-FFF2-40B4-BE49-F238E27FC236}">
                    <a16:creationId xmlns:a16="http://schemas.microsoft.com/office/drawing/2014/main" id="{478E6794-7B30-4634-ABCC-88B062D4B412}"/>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287" name="Group 286">
              <a:extLst>
                <a:ext uri="{FF2B5EF4-FFF2-40B4-BE49-F238E27FC236}">
                  <a16:creationId xmlns:a16="http://schemas.microsoft.com/office/drawing/2014/main" id="{E5BF8528-10DD-4E4C-88A2-71148CB29C41}"/>
                </a:ext>
              </a:extLst>
            </p:cNvPr>
            <p:cNvGrpSpPr/>
            <p:nvPr/>
          </p:nvGrpSpPr>
          <p:grpSpPr>
            <a:xfrm>
              <a:off x="1664919" y="933450"/>
              <a:ext cx="1163623" cy="149435"/>
              <a:chOff x="496146" y="933466"/>
              <a:chExt cx="1163623" cy="149435"/>
            </a:xfrm>
          </p:grpSpPr>
          <p:sp>
            <p:nvSpPr>
              <p:cNvPr id="289" name="TextBox 288">
                <a:extLst>
                  <a:ext uri="{FF2B5EF4-FFF2-40B4-BE49-F238E27FC236}">
                    <a16:creationId xmlns:a16="http://schemas.microsoft.com/office/drawing/2014/main" id="{E12D078F-6AED-46A8-9F3C-BCB8670DE274}"/>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291" name="TextBox 290">
                <a:extLst>
                  <a:ext uri="{FF2B5EF4-FFF2-40B4-BE49-F238E27FC236}">
                    <a16:creationId xmlns:a16="http://schemas.microsoft.com/office/drawing/2014/main" id="{C1E8CF41-1716-4F75-88CC-279BC0954CEA}"/>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292" name="TextBox 291">
                <a:extLst>
                  <a:ext uri="{FF2B5EF4-FFF2-40B4-BE49-F238E27FC236}">
                    <a16:creationId xmlns:a16="http://schemas.microsoft.com/office/drawing/2014/main" id="{D0C59D0D-02C0-48BA-B493-7F7A5C0338E5}"/>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293" name="TextBox 292">
                <a:extLst>
                  <a:ext uri="{FF2B5EF4-FFF2-40B4-BE49-F238E27FC236}">
                    <a16:creationId xmlns:a16="http://schemas.microsoft.com/office/drawing/2014/main" id="{B3F44B58-7347-4A27-B9BE-4C52C9200BBA}"/>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311" name="TextBox 310">
                <a:extLst>
                  <a:ext uri="{FF2B5EF4-FFF2-40B4-BE49-F238E27FC236}">
                    <a16:creationId xmlns:a16="http://schemas.microsoft.com/office/drawing/2014/main" id="{B1525834-E109-41D8-8BB7-17AE912C4007}"/>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312" name="TextBox 311">
                <a:extLst>
                  <a:ext uri="{FF2B5EF4-FFF2-40B4-BE49-F238E27FC236}">
                    <a16:creationId xmlns:a16="http://schemas.microsoft.com/office/drawing/2014/main" id="{4F4885A6-BE17-437D-985C-24AB54905492}"/>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313" name="TextBox 312">
                <a:extLst>
                  <a:ext uri="{FF2B5EF4-FFF2-40B4-BE49-F238E27FC236}">
                    <a16:creationId xmlns:a16="http://schemas.microsoft.com/office/drawing/2014/main" id="{5980545B-3145-422A-8FD4-16E553175B92}"/>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314" name="TextBox 313">
                <a:extLst>
                  <a:ext uri="{FF2B5EF4-FFF2-40B4-BE49-F238E27FC236}">
                    <a16:creationId xmlns:a16="http://schemas.microsoft.com/office/drawing/2014/main" id="{1608AD07-7FF1-4187-B35E-35421EDABD51}"/>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315" name="TextBox 314">
                <a:extLst>
                  <a:ext uri="{FF2B5EF4-FFF2-40B4-BE49-F238E27FC236}">
                    <a16:creationId xmlns:a16="http://schemas.microsoft.com/office/drawing/2014/main" id="{9744BC65-A9CF-4ECD-97AF-37D81F55EAE4}"/>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316" name="TextBox 315">
                <a:extLst>
                  <a:ext uri="{FF2B5EF4-FFF2-40B4-BE49-F238E27FC236}">
                    <a16:creationId xmlns:a16="http://schemas.microsoft.com/office/drawing/2014/main" id="{6D0655BB-9CA6-472D-9B33-13773E816777}"/>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317" name="TextBox 316">
                <a:extLst>
                  <a:ext uri="{FF2B5EF4-FFF2-40B4-BE49-F238E27FC236}">
                    <a16:creationId xmlns:a16="http://schemas.microsoft.com/office/drawing/2014/main" id="{80DF1489-D978-40BA-85C2-53FED482928E}"/>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318" name="TextBox 317">
                <a:extLst>
                  <a:ext uri="{FF2B5EF4-FFF2-40B4-BE49-F238E27FC236}">
                    <a16:creationId xmlns:a16="http://schemas.microsoft.com/office/drawing/2014/main" id="{3CEEA76E-3549-46D2-AAE5-96D45EF320A1}"/>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319" name="Group 318">
              <a:extLst>
                <a:ext uri="{FF2B5EF4-FFF2-40B4-BE49-F238E27FC236}">
                  <a16:creationId xmlns:a16="http://schemas.microsoft.com/office/drawing/2014/main" id="{137E986C-A91A-43C3-895D-A0B5580D786B}"/>
                </a:ext>
              </a:extLst>
            </p:cNvPr>
            <p:cNvGrpSpPr/>
            <p:nvPr/>
          </p:nvGrpSpPr>
          <p:grpSpPr>
            <a:xfrm>
              <a:off x="2822432" y="933450"/>
              <a:ext cx="1163623" cy="149435"/>
              <a:chOff x="496146" y="933466"/>
              <a:chExt cx="1163623" cy="149435"/>
            </a:xfrm>
          </p:grpSpPr>
          <p:sp>
            <p:nvSpPr>
              <p:cNvPr id="320" name="TextBox 319">
                <a:extLst>
                  <a:ext uri="{FF2B5EF4-FFF2-40B4-BE49-F238E27FC236}">
                    <a16:creationId xmlns:a16="http://schemas.microsoft.com/office/drawing/2014/main" id="{B8A1A708-54F4-45DA-ADB1-89DDF7CDB3BD}"/>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321" name="TextBox 320">
                <a:extLst>
                  <a:ext uri="{FF2B5EF4-FFF2-40B4-BE49-F238E27FC236}">
                    <a16:creationId xmlns:a16="http://schemas.microsoft.com/office/drawing/2014/main" id="{98437354-16B9-4578-A32D-3337D751F205}"/>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322" name="TextBox 321">
                <a:extLst>
                  <a:ext uri="{FF2B5EF4-FFF2-40B4-BE49-F238E27FC236}">
                    <a16:creationId xmlns:a16="http://schemas.microsoft.com/office/drawing/2014/main" id="{AEC6EF36-E471-4302-9FFE-D3294A0179B2}"/>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325" name="TextBox 324">
                <a:extLst>
                  <a:ext uri="{FF2B5EF4-FFF2-40B4-BE49-F238E27FC236}">
                    <a16:creationId xmlns:a16="http://schemas.microsoft.com/office/drawing/2014/main" id="{5AE8C594-173F-4418-B825-B0A2F0A298AE}"/>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326" name="TextBox 325">
                <a:extLst>
                  <a:ext uri="{FF2B5EF4-FFF2-40B4-BE49-F238E27FC236}">
                    <a16:creationId xmlns:a16="http://schemas.microsoft.com/office/drawing/2014/main" id="{758CCE1F-4477-4EFF-81A8-3CEEE9D551EE}"/>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327" name="TextBox 326">
                <a:extLst>
                  <a:ext uri="{FF2B5EF4-FFF2-40B4-BE49-F238E27FC236}">
                    <a16:creationId xmlns:a16="http://schemas.microsoft.com/office/drawing/2014/main" id="{2225DEBC-80B6-4F59-815D-02982862F048}"/>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328" name="TextBox 327">
                <a:extLst>
                  <a:ext uri="{FF2B5EF4-FFF2-40B4-BE49-F238E27FC236}">
                    <a16:creationId xmlns:a16="http://schemas.microsoft.com/office/drawing/2014/main" id="{3D3A71B8-CAE3-414B-AE6B-A0557E9EFE43}"/>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331" name="TextBox 330">
                <a:extLst>
                  <a:ext uri="{FF2B5EF4-FFF2-40B4-BE49-F238E27FC236}">
                    <a16:creationId xmlns:a16="http://schemas.microsoft.com/office/drawing/2014/main" id="{3DEFA896-28C5-450F-B72D-8AF8D4BD6B8A}"/>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332" name="TextBox 331">
                <a:extLst>
                  <a:ext uri="{FF2B5EF4-FFF2-40B4-BE49-F238E27FC236}">
                    <a16:creationId xmlns:a16="http://schemas.microsoft.com/office/drawing/2014/main" id="{E9DDFAB2-69E2-4ABC-8A16-B13C58599522}"/>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333" name="TextBox 332">
                <a:extLst>
                  <a:ext uri="{FF2B5EF4-FFF2-40B4-BE49-F238E27FC236}">
                    <a16:creationId xmlns:a16="http://schemas.microsoft.com/office/drawing/2014/main" id="{C9FD24A7-35E5-4875-8F80-68CFD1BE217E}"/>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334" name="TextBox 333">
                <a:extLst>
                  <a:ext uri="{FF2B5EF4-FFF2-40B4-BE49-F238E27FC236}">
                    <a16:creationId xmlns:a16="http://schemas.microsoft.com/office/drawing/2014/main" id="{C3E7C667-9EA4-43DB-8BDC-5ACA73D06EA7}"/>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337" name="TextBox 336">
                <a:extLst>
                  <a:ext uri="{FF2B5EF4-FFF2-40B4-BE49-F238E27FC236}">
                    <a16:creationId xmlns:a16="http://schemas.microsoft.com/office/drawing/2014/main" id="{94497A35-FD79-4822-8A5B-C37D00DF9E74}"/>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338" name="Group 337">
              <a:extLst>
                <a:ext uri="{FF2B5EF4-FFF2-40B4-BE49-F238E27FC236}">
                  <a16:creationId xmlns:a16="http://schemas.microsoft.com/office/drawing/2014/main" id="{1FA8D43B-099B-4AB1-B786-BE8CC2458665}"/>
                </a:ext>
              </a:extLst>
            </p:cNvPr>
            <p:cNvGrpSpPr/>
            <p:nvPr/>
          </p:nvGrpSpPr>
          <p:grpSpPr>
            <a:xfrm>
              <a:off x="3991205" y="933434"/>
              <a:ext cx="1163623" cy="149435"/>
              <a:chOff x="496146" y="933466"/>
              <a:chExt cx="1163623" cy="149435"/>
            </a:xfrm>
          </p:grpSpPr>
          <p:sp>
            <p:nvSpPr>
              <p:cNvPr id="339" name="TextBox 338">
                <a:extLst>
                  <a:ext uri="{FF2B5EF4-FFF2-40B4-BE49-F238E27FC236}">
                    <a16:creationId xmlns:a16="http://schemas.microsoft.com/office/drawing/2014/main" id="{EED64603-27FF-43E7-BCA2-390EFABB3EE1}"/>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340" name="TextBox 339">
                <a:extLst>
                  <a:ext uri="{FF2B5EF4-FFF2-40B4-BE49-F238E27FC236}">
                    <a16:creationId xmlns:a16="http://schemas.microsoft.com/office/drawing/2014/main" id="{55B6E87F-2ADF-48D2-B6D1-224EFB87DE40}"/>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341" name="TextBox 340">
                <a:extLst>
                  <a:ext uri="{FF2B5EF4-FFF2-40B4-BE49-F238E27FC236}">
                    <a16:creationId xmlns:a16="http://schemas.microsoft.com/office/drawing/2014/main" id="{DB6C3DCA-EB47-4BAC-AACA-841B2268E772}"/>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347" name="TextBox 346">
                <a:extLst>
                  <a:ext uri="{FF2B5EF4-FFF2-40B4-BE49-F238E27FC236}">
                    <a16:creationId xmlns:a16="http://schemas.microsoft.com/office/drawing/2014/main" id="{C0F20253-78D5-4B61-A489-646A71FC4C20}"/>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360" name="TextBox 359">
                <a:extLst>
                  <a:ext uri="{FF2B5EF4-FFF2-40B4-BE49-F238E27FC236}">
                    <a16:creationId xmlns:a16="http://schemas.microsoft.com/office/drawing/2014/main" id="{EAC447FF-7487-42C7-BC5A-89E4D340C239}"/>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374" name="TextBox 373">
                <a:extLst>
                  <a:ext uri="{FF2B5EF4-FFF2-40B4-BE49-F238E27FC236}">
                    <a16:creationId xmlns:a16="http://schemas.microsoft.com/office/drawing/2014/main" id="{5E6772D8-3121-4089-91B5-56222A42EF13}"/>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375" name="TextBox 374">
                <a:extLst>
                  <a:ext uri="{FF2B5EF4-FFF2-40B4-BE49-F238E27FC236}">
                    <a16:creationId xmlns:a16="http://schemas.microsoft.com/office/drawing/2014/main" id="{50DFA42D-F7DC-4D1C-A847-C0634607139C}"/>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381" name="TextBox 380">
                <a:extLst>
                  <a:ext uri="{FF2B5EF4-FFF2-40B4-BE49-F238E27FC236}">
                    <a16:creationId xmlns:a16="http://schemas.microsoft.com/office/drawing/2014/main" id="{D5D3C84A-12D1-49D3-9E40-8023275CB424}"/>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383" name="TextBox 382">
                <a:extLst>
                  <a:ext uri="{FF2B5EF4-FFF2-40B4-BE49-F238E27FC236}">
                    <a16:creationId xmlns:a16="http://schemas.microsoft.com/office/drawing/2014/main" id="{44F18907-96FD-4E29-8C5E-DC82BE126631}"/>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384" name="TextBox 383">
                <a:extLst>
                  <a:ext uri="{FF2B5EF4-FFF2-40B4-BE49-F238E27FC236}">
                    <a16:creationId xmlns:a16="http://schemas.microsoft.com/office/drawing/2014/main" id="{45B44C6A-5DE1-44A9-AFF9-9C33DE6AC6AA}"/>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393" name="TextBox 392">
                <a:extLst>
                  <a:ext uri="{FF2B5EF4-FFF2-40B4-BE49-F238E27FC236}">
                    <a16:creationId xmlns:a16="http://schemas.microsoft.com/office/drawing/2014/main" id="{8EFCFFA6-DE63-4D3E-BFB9-5E289A386A38}"/>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408" name="TextBox 407">
                <a:extLst>
                  <a:ext uri="{FF2B5EF4-FFF2-40B4-BE49-F238E27FC236}">
                    <a16:creationId xmlns:a16="http://schemas.microsoft.com/office/drawing/2014/main" id="{D9070AF3-17C8-444B-BCDD-E98510E89929}"/>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410" name="Group 409">
              <a:extLst>
                <a:ext uri="{FF2B5EF4-FFF2-40B4-BE49-F238E27FC236}">
                  <a16:creationId xmlns:a16="http://schemas.microsoft.com/office/drawing/2014/main" id="{B59FAA6F-8C89-48B5-ADDF-D47072B5E354}"/>
                </a:ext>
              </a:extLst>
            </p:cNvPr>
            <p:cNvGrpSpPr/>
            <p:nvPr/>
          </p:nvGrpSpPr>
          <p:grpSpPr>
            <a:xfrm>
              <a:off x="5155538" y="940112"/>
              <a:ext cx="1163623" cy="149435"/>
              <a:chOff x="496146" y="933466"/>
              <a:chExt cx="1163623" cy="149435"/>
            </a:xfrm>
          </p:grpSpPr>
          <p:sp>
            <p:nvSpPr>
              <p:cNvPr id="411" name="TextBox 410">
                <a:extLst>
                  <a:ext uri="{FF2B5EF4-FFF2-40B4-BE49-F238E27FC236}">
                    <a16:creationId xmlns:a16="http://schemas.microsoft.com/office/drawing/2014/main" id="{6A68447A-A11A-451F-BA88-A3889CE1F364}"/>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412" name="TextBox 411">
                <a:extLst>
                  <a:ext uri="{FF2B5EF4-FFF2-40B4-BE49-F238E27FC236}">
                    <a16:creationId xmlns:a16="http://schemas.microsoft.com/office/drawing/2014/main" id="{670FB53C-EE68-4BC2-9404-90C19B88C26B}"/>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413" name="TextBox 412">
                <a:extLst>
                  <a:ext uri="{FF2B5EF4-FFF2-40B4-BE49-F238E27FC236}">
                    <a16:creationId xmlns:a16="http://schemas.microsoft.com/office/drawing/2014/main" id="{3726CF2B-924E-4AFB-8B59-629BA8B9ED1E}"/>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414" name="TextBox 413">
                <a:extLst>
                  <a:ext uri="{FF2B5EF4-FFF2-40B4-BE49-F238E27FC236}">
                    <a16:creationId xmlns:a16="http://schemas.microsoft.com/office/drawing/2014/main" id="{A807D298-4E95-4779-933D-C069296D898F}"/>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415" name="TextBox 414">
                <a:extLst>
                  <a:ext uri="{FF2B5EF4-FFF2-40B4-BE49-F238E27FC236}">
                    <a16:creationId xmlns:a16="http://schemas.microsoft.com/office/drawing/2014/main" id="{0770E3C5-1594-4DAE-9FAB-5330CCB274BB}"/>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416" name="TextBox 415">
                <a:extLst>
                  <a:ext uri="{FF2B5EF4-FFF2-40B4-BE49-F238E27FC236}">
                    <a16:creationId xmlns:a16="http://schemas.microsoft.com/office/drawing/2014/main" id="{D190BE21-8493-4EB5-BF41-D43393EE0550}"/>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417" name="TextBox 416">
                <a:extLst>
                  <a:ext uri="{FF2B5EF4-FFF2-40B4-BE49-F238E27FC236}">
                    <a16:creationId xmlns:a16="http://schemas.microsoft.com/office/drawing/2014/main" id="{3C9FD422-9A0C-47D9-89FD-57DDDCDE6DB0}"/>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418" name="TextBox 417">
                <a:extLst>
                  <a:ext uri="{FF2B5EF4-FFF2-40B4-BE49-F238E27FC236}">
                    <a16:creationId xmlns:a16="http://schemas.microsoft.com/office/drawing/2014/main" id="{D4D5E56D-305A-4C16-B777-2D2CCDF1AAD7}"/>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419" name="TextBox 418">
                <a:extLst>
                  <a:ext uri="{FF2B5EF4-FFF2-40B4-BE49-F238E27FC236}">
                    <a16:creationId xmlns:a16="http://schemas.microsoft.com/office/drawing/2014/main" id="{5E322FAB-D819-4D05-805E-541DB1BDF0FD}"/>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420" name="TextBox 419">
                <a:extLst>
                  <a:ext uri="{FF2B5EF4-FFF2-40B4-BE49-F238E27FC236}">
                    <a16:creationId xmlns:a16="http://schemas.microsoft.com/office/drawing/2014/main" id="{BB7514C2-1C0D-46FA-9188-C55A2B4D6F3E}"/>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421" name="TextBox 420">
                <a:extLst>
                  <a:ext uri="{FF2B5EF4-FFF2-40B4-BE49-F238E27FC236}">
                    <a16:creationId xmlns:a16="http://schemas.microsoft.com/office/drawing/2014/main" id="{820CBD17-9E04-45AA-8398-DEBB83143E0E}"/>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422" name="TextBox 421">
                <a:extLst>
                  <a:ext uri="{FF2B5EF4-FFF2-40B4-BE49-F238E27FC236}">
                    <a16:creationId xmlns:a16="http://schemas.microsoft.com/office/drawing/2014/main" id="{DE9F9D7E-9B8B-4A48-B563-A7411BC4F035}"/>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423" name="Group 422">
              <a:extLst>
                <a:ext uri="{FF2B5EF4-FFF2-40B4-BE49-F238E27FC236}">
                  <a16:creationId xmlns:a16="http://schemas.microsoft.com/office/drawing/2014/main" id="{ED0D3F14-AEE2-4F1D-9F67-6C84364DBF3B}"/>
                </a:ext>
              </a:extLst>
            </p:cNvPr>
            <p:cNvGrpSpPr/>
            <p:nvPr/>
          </p:nvGrpSpPr>
          <p:grpSpPr>
            <a:xfrm>
              <a:off x="6313051" y="940112"/>
              <a:ext cx="1163623" cy="149435"/>
              <a:chOff x="496146" y="933466"/>
              <a:chExt cx="1163623" cy="149435"/>
            </a:xfrm>
          </p:grpSpPr>
          <p:sp>
            <p:nvSpPr>
              <p:cNvPr id="424" name="TextBox 423">
                <a:extLst>
                  <a:ext uri="{FF2B5EF4-FFF2-40B4-BE49-F238E27FC236}">
                    <a16:creationId xmlns:a16="http://schemas.microsoft.com/office/drawing/2014/main" id="{84FBF02F-A4BD-4C97-8C3B-8B7E459E6572}"/>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425" name="TextBox 424">
                <a:extLst>
                  <a:ext uri="{FF2B5EF4-FFF2-40B4-BE49-F238E27FC236}">
                    <a16:creationId xmlns:a16="http://schemas.microsoft.com/office/drawing/2014/main" id="{692775EC-8154-44D7-8A01-C6A97D9C489A}"/>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426" name="TextBox 425">
                <a:extLst>
                  <a:ext uri="{FF2B5EF4-FFF2-40B4-BE49-F238E27FC236}">
                    <a16:creationId xmlns:a16="http://schemas.microsoft.com/office/drawing/2014/main" id="{A1DA3A95-0F46-4D1B-8CA4-34B15E209899}"/>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427" name="TextBox 426">
                <a:extLst>
                  <a:ext uri="{FF2B5EF4-FFF2-40B4-BE49-F238E27FC236}">
                    <a16:creationId xmlns:a16="http://schemas.microsoft.com/office/drawing/2014/main" id="{CBEBD34A-A13D-497E-A757-FDB836E58B80}"/>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428" name="TextBox 427">
                <a:extLst>
                  <a:ext uri="{FF2B5EF4-FFF2-40B4-BE49-F238E27FC236}">
                    <a16:creationId xmlns:a16="http://schemas.microsoft.com/office/drawing/2014/main" id="{C88F7A3E-13AF-416A-ADC9-FA27ECD835EE}"/>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429" name="TextBox 428">
                <a:extLst>
                  <a:ext uri="{FF2B5EF4-FFF2-40B4-BE49-F238E27FC236}">
                    <a16:creationId xmlns:a16="http://schemas.microsoft.com/office/drawing/2014/main" id="{7A832A1C-2914-4EE8-AC14-A394B7554E31}"/>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430" name="TextBox 429">
                <a:extLst>
                  <a:ext uri="{FF2B5EF4-FFF2-40B4-BE49-F238E27FC236}">
                    <a16:creationId xmlns:a16="http://schemas.microsoft.com/office/drawing/2014/main" id="{98F3B017-D104-4633-A09E-533C5A3937F4}"/>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431" name="TextBox 430">
                <a:extLst>
                  <a:ext uri="{FF2B5EF4-FFF2-40B4-BE49-F238E27FC236}">
                    <a16:creationId xmlns:a16="http://schemas.microsoft.com/office/drawing/2014/main" id="{97E160AA-1050-4B88-95CF-FAB7A946E0B9}"/>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432" name="TextBox 431">
                <a:extLst>
                  <a:ext uri="{FF2B5EF4-FFF2-40B4-BE49-F238E27FC236}">
                    <a16:creationId xmlns:a16="http://schemas.microsoft.com/office/drawing/2014/main" id="{9102103F-7699-488F-857C-317A6F6E6B31}"/>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433" name="TextBox 432">
                <a:extLst>
                  <a:ext uri="{FF2B5EF4-FFF2-40B4-BE49-F238E27FC236}">
                    <a16:creationId xmlns:a16="http://schemas.microsoft.com/office/drawing/2014/main" id="{D96B7EDD-1520-4473-BC59-EC6F335E0F74}"/>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434" name="TextBox 433">
                <a:extLst>
                  <a:ext uri="{FF2B5EF4-FFF2-40B4-BE49-F238E27FC236}">
                    <a16:creationId xmlns:a16="http://schemas.microsoft.com/office/drawing/2014/main" id="{600696CF-7C01-4F64-9E16-EBA96189125C}"/>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435" name="TextBox 434">
                <a:extLst>
                  <a:ext uri="{FF2B5EF4-FFF2-40B4-BE49-F238E27FC236}">
                    <a16:creationId xmlns:a16="http://schemas.microsoft.com/office/drawing/2014/main" id="{E0016F0D-C33D-4583-9E23-4C3BA385B05F}"/>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nvGrpSpPr>
            <p:cNvPr id="436" name="Group 435">
              <a:extLst>
                <a:ext uri="{FF2B5EF4-FFF2-40B4-BE49-F238E27FC236}">
                  <a16:creationId xmlns:a16="http://schemas.microsoft.com/office/drawing/2014/main" id="{4583CE77-DAD6-49A2-87DE-DAEBE2E4414D}"/>
                </a:ext>
              </a:extLst>
            </p:cNvPr>
            <p:cNvGrpSpPr/>
            <p:nvPr/>
          </p:nvGrpSpPr>
          <p:grpSpPr>
            <a:xfrm>
              <a:off x="7481824" y="940096"/>
              <a:ext cx="1163623" cy="149435"/>
              <a:chOff x="496146" y="933466"/>
              <a:chExt cx="1163623" cy="149435"/>
            </a:xfrm>
          </p:grpSpPr>
          <p:sp>
            <p:nvSpPr>
              <p:cNvPr id="437" name="TextBox 436">
                <a:extLst>
                  <a:ext uri="{FF2B5EF4-FFF2-40B4-BE49-F238E27FC236}">
                    <a16:creationId xmlns:a16="http://schemas.microsoft.com/office/drawing/2014/main" id="{AEA2F01E-52CC-4D5F-944D-40C001B6F9AD}"/>
                  </a:ext>
                </a:extLst>
              </p:cNvPr>
              <p:cNvSpPr txBox="1"/>
              <p:nvPr/>
            </p:nvSpPr>
            <p:spPr>
              <a:xfrm>
                <a:off x="496146"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Jan</a:t>
                </a:r>
              </a:p>
            </p:txBody>
          </p:sp>
          <p:sp>
            <p:nvSpPr>
              <p:cNvPr id="438" name="TextBox 437">
                <a:extLst>
                  <a:ext uri="{FF2B5EF4-FFF2-40B4-BE49-F238E27FC236}">
                    <a16:creationId xmlns:a16="http://schemas.microsoft.com/office/drawing/2014/main" id="{1BE61E4F-288D-4C7B-BE1C-ECDCD4B39529}"/>
                  </a:ext>
                </a:extLst>
              </p:cNvPr>
              <p:cNvSpPr txBox="1"/>
              <p:nvPr/>
            </p:nvSpPr>
            <p:spPr>
              <a:xfrm>
                <a:off x="589622" y="93346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Feb</a:t>
                </a:r>
              </a:p>
            </p:txBody>
          </p:sp>
          <p:sp>
            <p:nvSpPr>
              <p:cNvPr id="439" name="TextBox 438">
                <a:extLst>
                  <a:ext uri="{FF2B5EF4-FFF2-40B4-BE49-F238E27FC236}">
                    <a16:creationId xmlns:a16="http://schemas.microsoft.com/office/drawing/2014/main" id="{30751B16-44B7-456E-8E6A-AF1616A82027}"/>
                  </a:ext>
                </a:extLst>
              </p:cNvPr>
              <p:cNvSpPr txBox="1"/>
              <p:nvPr/>
            </p:nvSpPr>
            <p:spPr>
              <a:xfrm>
                <a:off x="688334"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Mar</a:t>
                </a:r>
              </a:p>
            </p:txBody>
          </p:sp>
          <p:sp>
            <p:nvSpPr>
              <p:cNvPr id="440" name="TextBox 439">
                <a:extLst>
                  <a:ext uri="{FF2B5EF4-FFF2-40B4-BE49-F238E27FC236}">
                    <a16:creationId xmlns:a16="http://schemas.microsoft.com/office/drawing/2014/main" id="{B7103592-CBC0-40F7-BF4C-311667AFAF60}"/>
                  </a:ext>
                </a:extLst>
              </p:cNvPr>
              <p:cNvSpPr txBox="1"/>
              <p:nvPr/>
            </p:nvSpPr>
            <p:spPr>
              <a:xfrm>
                <a:off x="781810" y="93525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Apr</a:t>
                </a:r>
              </a:p>
            </p:txBody>
          </p:sp>
          <p:sp>
            <p:nvSpPr>
              <p:cNvPr id="441" name="TextBox 440">
                <a:extLst>
                  <a:ext uri="{FF2B5EF4-FFF2-40B4-BE49-F238E27FC236}">
                    <a16:creationId xmlns:a16="http://schemas.microsoft.com/office/drawing/2014/main" id="{F103AAC0-5E1F-4C11-897C-008D75CF8A55}"/>
                  </a:ext>
                </a:extLst>
              </p:cNvPr>
              <p:cNvSpPr txBox="1"/>
              <p:nvPr/>
            </p:nvSpPr>
            <p:spPr>
              <a:xfrm>
                <a:off x="883384"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May</a:t>
                </a:r>
              </a:p>
            </p:txBody>
          </p:sp>
          <p:sp>
            <p:nvSpPr>
              <p:cNvPr id="442" name="TextBox 441">
                <a:extLst>
                  <a:ext uri="{FF2B5EF4-FFF2-40B4-BE49-F238E27FC236}">
                    <a16:creationId xmlns:a16="http://schemas.microsoft.com/office/drawing/2014/main" id="{712DF7AF-F00B-4722-B0D3-1C0AAFDCA38D}"/>
                  </a:ext>
                </a:extLst>
              </p:cNvPr>
              <p:cNvSpPr txBox="1"/>
              <p:nvPr/>
            </p:nvSpPr>
            <p:spPr>
              <a:xfrm>
                <a:off x="976860" y="93612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Jun</a:t>
                </a:r>
              </a:p>
            </p:txBody>
          </p:sp>
          <p:sp>
            <p:nvSpPr>
              <p:cNvPr id="443" name="TextBox 442">
                <a:extLst>
                  <a:ext uri="{FF2B5EF4-FFF2-40B4-BE49-F238E27FC236}">
                    <a16:creationId xmlns:a16="http://schemas.microsoft.com/office/drawing/2014/main" id="{57111B56-9588-46EE-B288-B3A171848A88}"/>
                  </a:ext>
                </a:extLst>
              </p:cNvPr>
              <p:cNvSpPr txBox="1"/>
              <p:nvPr/>
            </p:nvSpPr>
            <p:spPr>
              <a:xfrm>
                <a:off x="1075572"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Jul</a:t>
                </a:r>
              </a:p>
            </p:txBody>
          </p:sp>
          <p:sp>
            <p:nvSpPr>
              <p:cNvPr id="444" name="TextBox 443">
                <a:extLst>
                  <a:ext uri="{FF2B5EF4-FFF2-40B4-BE49-F238E27FC236}">
                    <a16:creationId xmlns:a16="http://schemas.microsoft.com/office/drawing/2014/main" id="{EB56A73F-859A-4029-8BDE-4DC1BC55890C}"/>
                  </a:ext>
                </a:extLst>
              </p:cNvPr>
              <p:cNvSpPr txBox="1"/>
              <p:nvPr/>
            </p:nvSpPr>
            <p:spPr>
              <a:xfrm>
                <a:off x="1169048" y="937910"/>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Aug</a:t>
                </a:r>
              </a:p>
            </p:txBody>
          </p:sp>
          <p:sp>
            <p:nvSpPr>
              <p:cNvPr id="445" name="TextBox 444">
                <a:extLst>
                  <a:ext uri="{FF2B5EF4-FFF2-40B4-BE49-F238E27FC236}">
                    <a16:creationId xmlns:a16="http://schemas.microsoft.com/office/drawing/2014/main" id="{9E24FEF3-BD71-4A4A-978C-4EBF55EFE10E}"/>
                  </a:ext>
                </a:extLst>
              </p:cNvPr>
              <p:cNvSpPr txBox="1"/>
              <p:nvPr/>
            </p:nvSpPr>
            <p:spPr>
              <a:xfrm>
                <a:off x="1271301"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Sep</a:t>
                </a:r>
              </a:p>
            </p:txBody>
          </p:sp>
          <p:sp>
            <p:nvSpPr>
              <p:cNvPr id="446" name="TextBox 445">
                <a:extLst>
                  <a:ext uri="{FF2B5EF4-FFF2-40B4-BE49-F238E27FC236}">
                    <a16:creationId xmlns:a16="http://schemas.microsoft.com/office/drawing/2014/main" id="{BA96ADA8-5DA1-4B3D-A7DF-74A5291C9399}"/>
                  </a:ext>
                </a:extLst>
              </p:cNvPr>
              <p:cNvSpPr txBox="1"/>
              <p:nvPr/>
            </p:nvSpPr>
            <p:spPr>
              <a:xfrm>
                <a:off x="1364777" y="93763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Oct</a:t>
                </a:r>
              </a:p>
            </p:txBody>
          </p:sp>
          <p:sp>
            <p:nvSpPr>
              <p:cNvPr id="447" name="TextBox 446">
                <a:extLst>
                  <a:ext uri="{FF2B5EF4-FFF2-40B4-BE49-F238E27FC236}">
                    <a16:creationId xmlns:a16="http://schemas.microsoft.com/office/drawing/2014/main" id="{17F432D7-2426-473B-922F-2E3FDEC118CD}"/>
                  </a:ext>
                </a:extLst>
              </p:cNvPr>
              <p:cNvSpPr txBox="1"/>
              <p:nvPr/>
            </p:nvSpPr>
            <p:spPr>
              <a:xfrm>
                <a:off x="1463489"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Nov</a:t>
                </a:r>
              </a:p>
            </p:txBody>
          </p:sp>
          <p:sp>
            <p:nvSpPr>
              <p:cNvPr id="448" name="TextBox 447">
                <a:extLst>
                  <a:ext uri="{FF2B5EF4-FFF2-40B4-BE49-F238E27FC236}">
                    <a16:creationId xmlns:a16="http://schemas.microsoft.com/office/drawing/2014/main" id="{FA30D925-66B1-4C86-8C9C-581886EACEC7}"/>
                  </a:ext>
                </a:extLst>
              </p:cNvPr>
              <p:cNvSpPr txBox="1"/>
              <p:nvPr/>
            </p:nvSpPr>
            <p:spPr>
              <a:xfrm>
                <a:off x="1556965" y="939426"/>
                <a:ext cx="102804" cy="143475"/>
              </a:xfrm>
              <a:prstGeom prst="rect">
                <a:avLst/>
              </a:prstGeom>
              <a:noFill/>
            </p:spPr>
            <p:txBody>
              <a:bodyPr wrap="square" lIns="0" rIns="0" rtlCol="0" anchor="ctr" anchorCtr="0">
                <a:noAutofit/>
              </a:bodyPr>
              <a:lstStyle/>
              <a:p>
                <a:pPr algn="ctr"/>
                <a:r>
                  <a:rPr lang="en-US" sz="400">
                    <a:solidFill>
                      <a:schemeClr val="bg2">
                        <a:lumMod val="90000"/>
                      </a:schemeClr>
                    </a:solidFill>
                    <a:latin typeface="Arial Narrow" panose="020B0606020202030204" pitchFamily="34" charset="0"/>
                  </a:rPr>
                  <a:t>Dec</a:t>
                </a:r>
              </a:p>
            </p:txBody>
          </p:sp>
        </p:grpSp>
      </p:grpSp>
      <p:sp>
        <p:nvSpPr>
          <p:cNvPr id="257" name="TextBox 76">
            <a:extLst>
              <a:ext uri="{FF2B5EF4-FFF2-40B4-BE49-F238E27FC236}">
                <a16:creationId xmlns:a16="http://schemas.microsoft.com/office/drawing/2014/main" id="{B9E34A81-3C54-4D20-9933-3D3CFA771095}"/>
              </a:ext>
            </a:extLst>
          </p:cNvPr>
          <p:cNvSpPr txBox="1">
            <a:spLocks noChangeArrowheads="1"/>
          </p:cNvSpPr>
          <p:nvPr/>
        </p:nvSpPr>
        <p:spPr bwMode="auto">
          <a:xfrm>
            <a:off x="4265686" y="3132593"/>
            <a:ext cx="10743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900" b="1" u="sng">
                <a:latin typeface="Arial" panose="020B0604020202020204" pitchFamily="34" charset="0"/>
                <a:cs typeface="Arial" panose="020B0604020202020204" pitchFamily="34" charset="0"/>
              </a:rPr>
              <a:t>October 9, 2020</a:t>
            </a:r>
          </a:p>
          <a:p>
            <a:pPr algn="ctr" defTabSz="771569">
              <a:spcBef>
                <a:spcPct val="0"/>
              </a:spcBef>
              <a:buNone/>
              <a:defRPr/>
            </a:pPr>
            <a:r>
              <a:rPr lang="en-US" altLang="en-US" sz="900">
                <a:latin typeface="Arial" panose="020B0604020202020204" pitchFamily="34" charset="0"/>
                <a:cs typeface="Arial" panose="020B0604020202020204" pitchFamily="34" charset="0"/>
              </a:rPr>
              <a:t>Board Meeting: </a:t>
            </a:r>
          </a:p>
          <a:p>
            <a:pPr algn="ctr" defTabSz="771569">
              <a:spcBef>
                <a:spcPct val="0"/>
              </a:spcBef>
              <a:buNone/>
              <a:defRPr/>
            </a:pPr>
            <a:r>
              <a:rPr lang="en-US" altLang="en-US" sz="900">
                <a:latin typeface="Arial" panose="020B0604020202020204" pitchFamily="34" charset="0"/>
                <a:cs typeface="Arial" panose="020B0604020202020204" pitchFamily="34" charset="0"/>
              </a:rPr>
              <a:t>PMPU Status Update</a:t>
            </a:r>
          </a:p>
        </p:txBody>
      </p:sp>
      <p:sp>
        <p:nvSpPr>
          <p:cNvPr id="344" name="Rectangle 343">
            <a:extLst>
              <a:ext uri="{FF2B5EF4-FFF2-40B4-BE49-F238E27FC236}">
                <a16:creationId xmlns:a16="http://schemas.microsoft.com/office/drawing/2014/main" id="{7DC7FF0F-6C80-4FE6-98B7-38B8BCEF3E07}"/>
              </a:ext>
            </a:extLst>
          </p:cNvPr>
          <p:cNvSpPr/>
          <p:nvPr/>
        </p:nvSpPr>
        <p:spPr bwMode="auto">
          <a:xfrm>
            <a:off x="4994173" y="2414773"/>
            <a:ext cx="56347" cy="537756"/>
          </a:xfrm>
          <a:prstGeom prst="rect">
            <a:avLst/>
          </a:prstGeom>
          <a:solidFill>
            <a:srgbClr val="3474B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grpSp>
        <p:nvGrpSpPr>
          <p:cNvPr id="187" name="Group 186">
            <a:extLst>
              <a:ext uri="{FF2B5EF4-FFF2-40B4-BE49-F238E27FC236}">
                <a16:creationId xmlns:a16="http://schemas.microsoft.com/office/drawing/2014/main" id="{52D0A070-8CE0-42BA-B9F9-0882205F871A}"/>
              </a:ext>
            </a:extLst>
          </p:cNvPr>
          <p:cNvGrpSpPr/>
          <p:nvPr/>
        </p:nvGrpSpPr>
        <p:grpSpPr>
          <a:xfrm>
            <a:off x="971982" y="1072953"/>
            <a:ext cx="7722073" cy="3161082"/>
            <a:chOff x="870861" y="1185195"/>
            <a:chExt cx="5981511" cy="3161081"/>
          </a:xfrm>
        </p:grpSpPr>
        <p:sp>
          <p:nvSpPr>
            <p:cNvPr id="188" name="Rectangle 187">
              <a:extLst>
                <a:ext uri="{FF2B5EF4-FFF2-40B4-BE49-F238E27FC236}">
                  <a16:creationId xmlns:a16="http://schemas.microsoft.com/office/drawing/2014/main" id="{B4A1C495-8498-4D85-A114-1DCE7E925FCA}"/>
                </a:ext>
              </a:extLst>
            </p:cNvPr>
            <p:cNvSpPr/>
            <p:nvPr/>
          </p:nvSpPr>
          <p:spPr bwMode="auto">
            <a:xfrm>
              <a:off x="870861" y="3862818"/>
              <a:ext cx="5422584" cy="483458"/>
            </a:xfrm>
            <a:prstGeom prst="rect">
              <a:avLst/>
            </a:prstGeom>
            <a:gradFill>
              <a:gsLst>
                <a:gs pos="62000">
                  <a:srgbClr val="3371AE"/>
                </a:gs>
                <a:gs pos="46000">
                  <a:srgbClr val="3075B6"/>
                </a:gs>
                <a:gs pos="36000">
                  <a:srgbClr val="12B685"/>
                </a:gs>
                <a:gs pos="100000">
                  <a:srgbClr val="435D7F"/>
                </a:gs>
                <a:gs pos="0">
                  <a:srgbClr val="008061"/>
                </a:gs>
                <a:gs pos="15000">
                  <a:srgbClr val="00A67E"/>
                </a:gs>
              </a:gsLst>
              <a:lin ang="10800000" scaled="1"/>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a:solidFill>
                  <a:prstClr val="white"/>
                </a:solidFill>
                <a:latin typeface="Arial" panose="020B0604020202020204" pitchFamily="34" charset="0"/>
                <a:cs typeface="Arial" panose="020B0604020202020204" pitchFamily="34" charset="0"/>
              </a:endParaRPr>
            </a:p>
          </p:txBody>
        </p:sp>
        <p:sp>
          <p:nvSpPr>
            <p:cNvPr id="190" name="Rectangle 189">
              <a:extLst>
                <a:ext uri="{FF2B5EF4-FFF2-40B4-BE49-F238E27FC236}">
                  <a16:creationId xmlns:a16="http://schemas.microsoft.com/office/drawing/2014/main" id="{EAA995A2-3E74-4F59-AF24-98D71E386D64}"/>
                </a:ext>
              </a:extLst>
            </p:cNvPr>
            <p:cNvSpPr/>
            <p:nvPr/>
          </p:nvSpPr>
          <p:spPr bwMode="auto">
            <a:xfrm>
              <a:off x="875009" y="1185195"/>
              <a:ext cx="5328840" cy="511169"/>
            </a:xfrm>
            <a:prstGeom prst="rect">
              <a:avLst/>
            </a:prstGeom>
            <a:gradFill>
              <a:gsLst>
                <a:gs pos="62000">
                  <a:srgbClr val="3371AE"/>
                </a:gs>
                <a:gs pos="46000">
                  <a:srgbClr val="3075B6"/>
                </a:gs>
                <a:gs pos="36000">
                  <a:srgbClr val="12B685"/>
                </a:gs>
                <a:gs pos="100000">
                  <a:srgbClr val="435D7F"/>
                </a:gs>
                <a:gs pos="0">
                  <a:srgbClr val="008061"/>
                </a:gs>
                <a:gs pos="15000">
                  <a:srgbClr val="00A67E"/>
                </a:gs>
              </a:gsLst>
              <a:lin ang="10800000" scaled="1"/>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a:solidFill>
                  <a:prstClr val="white"/>
                </a:solidFill>
                <a:latin typeface="Arial" panose="020B0604020202020204" pitchFamily="34" charset="0"/>
                <a:cs typeface="Arial" panose="020B0604020202020204" pitchFamily="34" charset="0"/>
              </a:endParaRPr>
            </a:p>
          </p:txBody>
        </p:sp>
        <p:sp>
          <p:nvSpPr>
            <p:cNvPr id="191" name="TextBox 55">
              <a:extLst>
                <a:ext uri="{FF2B5EF4-FFF2-40B4-BE49-F238E27FC236}">
                  <a16:creationId xmlns:a16="http://schemas.microsoft.com/office/drawing/2014/main" id="{880FDA9F-D640-4DBC-8438-AC2CCD36E6E6}"/>
                </a:ext>
              </a:extLst>
            </p:cNvPr>
            <p:cNvSpPr txBox="1">
              <a:spLocks noChangeArrowheads="1"/>
            </p:cNvSpPr>
            <p:nvPr/>
          </p:nvSpPr>
          <p:spPr bwMode="auto">
            <a:xfrm>
              <a:off x="1060312" y="1348638"/>
              <a:ext cx="26911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1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PMPU Drafting Process</a:t>
              </a:r>
              <a:endParaRPr lang="en-US" altLang="en-US" sz="12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2" name="TextBox 55">
              <a:extLst>
                <a:ext uri="{FF2B5EF4-FFF2-40B4-BE49-F238E27FC236}">
                  <a16:creationId xmlns:a16="http://schemas.microsoft.com/office/drawing/2014/main" id="{A2065199-2E4F-46AD-81A5-364C98397A1F}"/>
                </a:ext>
              </a:extLst>
            </p:cNvPr>
            <p:cNvSpPr txBox="1">
              <a:spLocks noChangeArrowheads="1"/>
            </p:cNvSpPr>
            <p:nvPr/>
          </p:nvSpPr>
          <p:spPr bwMode="auto">
            <a:xfrm>
              <a:off x="4018162" y="1358349"/>
              <a:ext cx="21840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1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CEQA Process / CCC Process</a:t>
              </a:r>
              <a:endParaRPr lang="en-US" altLang="en-US" sz="12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3" name="TextBox 55">
              <a:extLst>
                <a:ext uri="{FF2B5EF4-FFF2-40B4-BE49-F238E27FC236}">
                  <a16:creationId xmlns:a16="http://schemas.microsoft.com/office/drawing/2014/main" id="{FE455DD8-FED1-492A-938E-D07E9C865AD6}"/>
                </a:ext>
              </a:extLst>
            </p:cNvPr>
            <p:cNvSpPr txBox="1">
              <a:spLocks noChangeArrowheads="1"/>
            </p:cNvSpPr>
            <p:nvPr/>
          </p:nvSpPr>
          <p:spPr bwMode="auto">
            <a:xfrm>
              <a:off x="874654" y="4001262"/>
              <a:ext cx="54093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1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Public Outreach and Stakeholder Engagement</a:t>
              </a:r>
            </a:p>
          </p:txBody>
        </p:sp>
        <p:sp>
          <p:nvSpPr>
            <p:cNvPr id="195" name="TextBox 77">
              <a:extLst>
                <a:ext uri="{FF2B5EF4-FFF2-40B4-BE49-F238E27FC236}">
                  <a16:creationId xmlns:a16="http://schemas.microsoft.com/office/drawing/2014/main" id="{C79E1C30-4AA6-4FE5-B3F5-81537A898780}"/>
                </a:ext>
              </a:extLst>
            </p:cNvPr>
            <p:cNvSpPr txBox="1">
              <a:spLocks noChangeArrowheads="1"/>
            </p:cNvSpPr>
            <p:nvPr/>
          </p:nvSpPr>
          <p:spPr bwMode="auto">
            <a:xfrm>
              <a:off x="5958943" y="2663879"/>
              <a:ext cx="8527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771569">
                <a:spcBef>
                  <a:spcPct val="0"/>
                </a:spcBef>
                <a:buNone/>
                <a:defRPr/>
              </a:pPr>
              <a:r>
                <a:rPr lang="en-US" altLang="en-US" sz="900" b="1" u="sng">
                  <a:solidFill>
                    <a:prstClr val="black"/>
                  </a:solidFill>
                  <a:latin typeface="Arial" panose="020B0604020202020204" pitchFamily="34" charset="0"/>
                  <a:cs typeface="Arial" panose="020B0604020202020204" pitchFamily="34" charset="0"/>
                </a:rPr>
                <a:t>~Winter 2022</a:t>
              </a:r>
            </a:p>
            <a:p>
              <a:pP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Certified PMPU</a:t>
              </a:r>
            </a:p>
          </p:txBody>
        </p:sp>
        <p:sp>
          <p:nvSpPr>
            <p:cNvPr id="196" name="Rectangle 195">
              <a:extLst>
                <a:ext uri="{FF2B5EF4-FFF2-40B4-BE49-F238E27FC236}">
                  <a16:creationId xmlns:a16="http://schemas.microsoft.com/office/drawing/2014/main" id="{8513420A-DB54-4222-81F9-222F610D79DF}"/>
                </a:ext>
              </a:extLst>
            </p:cNvPr>
            <p:cNvSpPr/>
            <p:nvPr/>
          </p:nvSpPr>
          <p:spPr bwMode="auto">
            <a:xfrm>
              <a:off x="2898900" y="2527188"/>
              <a:ext cx="878464" cy="538096"/>
            </a:xfrm>
            <a:prstGeom prst="rect">
              <a:avLst/>
            </a:prstGeom>
            <a:solidFill>
              <a:srgbClr val="3474B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sp>
          <p:nvSpPr>
            <p:cNvPr id="197" name="TextBox 76">
              <a:extLst>
                <a:ext uri="{FF2B5EF4-FFF2-40B4-BE49-F238E27FC236}">
                  <a16:creationId xmlns:a16="http://schemas.microsoft.com/office/drawing/2014/main" id="{D0132646-EC6E-42FD-905C-7757C7422B5D}"/>
                </a:ext>
              </a:extLst>
            </p:cNvPr>
            <p:cNvSpPr txBox="1">
              <a:spLocks noChangeArrowheads="1"/>
            </p:cNvSpPr>
            <p:nvPr/>
          </p:nvSpPr>
          <p:spPr bwMode="auto">
            <a:xfrm>
              <a:off x="1915542" y="3163118"/>
              <a:ext cx="13501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771569">
                <a:spcBef>
                  <a:spcPct val="0"/>
                </a:spcBef>
                <a:buNone/>
                <a:defRPr/>
              </a:pPr>
              <a:r>
                <a:rPr lang="en-US" altLang="en-US" sz="900" b="1" u="sng">
                  <a:latin typeface="Arial" panose="020B0604020202020204" pitchFamily="34" charset="0"/>
                  <a:cs typeface="Arial" panose="020B0604020202020204" pitchFamily="34" charset="0"/>
                </a:rPr>
                <a:t>August 4, 2020</a:t>
              </a:r>
            </a:p>
            <a:p>
              <a:pPr algn="r" defTabSz="771569">
                <a:spcBef>
                  <a:spcPct val="0"/>
                </a:spcBef>
                <a:buNone/>
                <a:defRPr/>
              </a:pPr>
              <a:r>
                <a:rPr lang="en-US" altLang="en-US" sz="900">
                  <a:latin typeface="Arial" panose="020B0604020202020204" pitchFamily="34" charset="0"/>
                  <a:cs typeface="Arial" panose="020B0604020202020204" pitchFamily="34" charset="0"/>
                </a:rPr>
                <a:t>Board Workshop: </a:t>
              </a:r>
            </a:p>
            <a:p>
              <a:pPr algn="r" defTabSz="771569">
                <a:spcBef>
                  <a:spcPct val="0"/>
                </a:spcBef>
                <a:buNone/>
                <a:defRPr/>
              </a:pPr>
              <a:r>
                <a:rPr lang="en-US" altLang="en-US" sz="900">
                  <a:latin typeface="Arial" panose="020B0604020202020204" pitchFamily="34" charset="0"/>
                  <a:cs typeface="Arial" panose="020B0604020202020204" pitchFamily="34" charset="0"/>
                </a:rPr>
                <a:t>North Embarcadero Subdistrict</a:t>
              </a:r>
            </a:p>
          </p:txBody>
        </p:sp>
        <p:sp>
          <p:nvSpPr>
            <p:cNvPr id="198" name="TextBox 76">
              <a:extLst>
                <a:ext uri="{FF2B5EF4-FFF2-40B4-BE49-F238E27FC236}">
                  <a16:creationId xmlns:a16="http://schemas.microsoft.com/office/drawing/2014/main" id="{6A406402-6190-475B-A9A2-FED3791B30D6}"/>
                </a:ext>
              </a:extLst>
            </p:cNvPr>
            <p:cNvSpPr txBox="1">
              <a:spLocks noChangeArrowheads="1"/>
            </p:cNvSpPr>
            <p:nvPr/>
          </p:nvSpPr>
          <p:spPr bwMode="auto">
            <a:xfrm>
              <a:off x="4309032" y="3203296"/>
              <a:ext cx="984829" cy="415498"/>
            </a:xfrm>
            <a:prstGeom prst="rect">
              <a:avLst/>
            </a:prstGeom>
            <a:solidFill>
              <a:srgbClr val="FFFFFF"/>
            </a:solidFill>
            <a:ln w="28575">
              <a:solidFill>
                <a:srgbClr val="FFC000"/>
              </a:solidFill>
              <a:miter lim="800000"/>
              <a:headEnd/>
              <a:tailEnd/>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900" b="1" i="1" u="sng">
                  <a:latin typeface="Arial" panose="020B0604020202020204" pitchFamily="34" charset="0"/>
                  <a:cs typeface="Arial" panose="020B0604020202020204" pitchFamily="34" charset="0"/>
                </a:rPr>
                <a:t>December 7, 2020</a:t>
              </a:r>
            </a:p>
            <a:p>
              <a:pPr algn="ctr" defTabSz="771569">
                <a:spcBef>
                  <a:spcPct val="0"/>
                </a:spcBef>
                <a:buNone/>
                <a:defRPr/>
              </a:pPr>
              <a:r>
                <a:rPr lang="en-US" altLang="en-US" sz="900" i="1">
                  <a:latin typeface="Arial" panose="020B0604020202020204" pitchFamily="34" charset="0"/>
                  <a:cs typeface="Arial" panose="020B0604020202020204" pitchFamily="34" charset="0"/>
                </a:rPr>
                <a:t>Board Workshop: </a:t>
              </a:r>
            </a:p>
            <a:p>
              <a:pPr algn="ctr" defTabSz="771569">
                <a:spcBef>
                  <a:spcPct val="0"/>
                </a:spcBef>
                <a:buNone/>
                <a:defRPr/>
              </a:pPr>
              <a:r>
                <a:rPr lang="en-US" altLang="en-US" sz="900" i="1">
                  <a:latin typeface="Arial" panose="020B0604020202020204" pitchFamily="34" charset="0"/>
                  <a:cs typeface="Arial" panose="020B0604020202020204" pitchFamily="34" charset="0"/>
                </a:rPr>
                <a:t>PMPU Policy Direction </a:t>
              </a:r>
            </a:p>
          </p:txBody>
        </p:sp>
        <p:sp>
          <p:nvSpPr>
            <p:cNvPr id="199" name="Rectangle 198">
              <a:extLst>
                <a:ext uri="{FF2B5EF4-FFF2-40B4-BE49-F238E27FC236}">
                  <a16:creationId xmlns:a16="http://schemas.microsoft.com/office/drawing/2014/main" id="{C5C9BDCE-1531-4512-B9B3-97C8ADB4C10E}"/>
                </a:ext>
              </a:extLst>
            </p:cNvPr>
            <p:cNvSpPr/>
            <p:nvPr/>
          </p:nvSpPr>
          <p:spPr bwMode="auto">
            <a:xfrm>
              <a:off x="3777481" y="2527188"/>
              <a:ext cx="130958" cy="537756"/>
            </a:xfrm>
            <a:prstGeom prst="rect">
              <a:avLst/>
            </a:prstGeom>
            <a:solidFill>
              <a:srgbClr val="3474B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sp>
          <p:nvSpPr>
            <p:cNvPr id="200" name="Rectangle 199">
              <a:extLst>
                <a:ext uri="{FF2B5EF4-FFF2-40B4-BE49-F238E27FC236}">
                  <a16:creationId xmlns:a16="http://schemas.microsoft.com/office/drawing/2014/main" id="{1BCD95E3-B1C2-4E31-993A-B86588E158C9}"/>
                </a:ext>
              </a:extLst>
            </p:cNvPr>
            <p:cNvSpPr/>
            <p:nvPr/>
          </p:nvSpPr>
          <p:spPr bwMode="auto">
            <a:xfrm>
              <a:off x="4075606" y="2533381"/>
              <a:ext cx="447841" cy="534231"/>
            </a:xfrm>
            <a:prstGeom prst="rect">
              <a:avLst/>
            </a:prstGeom>
            <a:solidFill>
              <a:srgbClr val="12A67B">
                <a:alpha val="60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sp>
          <p:nvSpPr>
            <p:cNvPr id="201" name="Rectangle 200">
              <a:extLst>
                <a:ext uri="{FF2B5EF4-FFF2-40B4-BE49-F238E27FC236}">
                  <a16:creationId xmlns:a16="http://schemas.microsoft.com/office/drawing/2014/main" id="{F728E337-87D4-4C61-98B5-B39203CFE6D2}"/>
                </a:ext>
              </a:extLst>
            </p:cNvPr>
            <p:cNvSpPr/>
            <p:nvPr/>
          </p:nvSpPr>
          <p:spPr bwMode="auto">
            <a:xfrm>
              <a:off x="4532169" y="2533251"/>
              <a:ext cx="118720" cy="531602"/>
            </a:xfrm>
            <a:prstGeom prst="rect">
              <a:avLst/>
            </a:prstGeom>
            <a:pattFill prst="dkUpDiag">
              <a:fgClr>
                <a:srgbClr val="12A67B"/>
              </a:fgClr>
              <a:bgClr>
                <a:schemeClr val="bg1"/>
              </a:bgClr>
            </a:patt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sp>
          <p:nvSpPr>
            <p:cNvPr id="202" name="Rectangle 201">
              <a:extLst>
                <a:ext uri="{FF2B5EF4-FFF2-40B4-BE49-F238E27FC236}">
                  <a16:creationId xmlns:a16="http://schemas.microsoft.com/office/drawing/2014/main" id="{3F69D781-FC35-4C6B-A322-355C1D73B3CA}"/>
                </a:ext>
              </a:extLst>
            </p:cNvPr>
            <p:cNvSpPr/>
            <p:nvPr/>
          </p:nvSpPr>
          <p:spPr bwMode="auto">
            <a:xfrm>
              <a:off x="2605040" y="2524507"/>
              <a:ext cx="239171" cy="540714"/>
            </a:xfrm>
            <a:prstGeom prst="rect">
              <a:avLst/>
            </a:prstGeom>
            <a:gradFill>
              <a:gsLst>
                <a:gs pos="100000">
                  <a:srgbClr val="435D7F"/>
                </a:gs>
                <a:gs pos="4000">
                  <a:srgbClr val="3A71AC"/>
                </a:gs>
              </a:gsLst>
              <a:lin ang="10800000" scaled="1"/>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sp>
          <p:nvSpPr>
            <p:cNvPr id="204" name="Rectangle 203">
              <a:extLst>
                <a:ext uri="{FF2B5EF4-FFF2-40B4-BE49-F238E27FC236}">
                  <a16:creationId xmlns:a16="http://schemas.microsoft.com/office/drawing/2014/main" id="{E984E857-3A60-4E3B-A9C9-1AF0FCAE75ED}"/>
                </a:ext>
              </a:extLst>
            </p:cNvPr>
            <p:cNvSpPr/>
            <p:nvPr/>
          </p:nvSpPr>
          <p:spPr bwMode="auto">
            <a:xfrm>
              <a:off x="4661905" y="2533053"/>
              <a:ext cx="262640" cy="534674"/>
            </a:xfrm>
            <a:prstGeom prst="rect">
              <a:avLst/>
            </a:prstGeom>
            <a:solidFill>
              <a:srgbClr val="12A67B">
                <a:alpha val="60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sp>
          <p:nvSpPr>
            <p:cNvPr id="205" name="TextBox 55">
              <a:extLst>
                <a:ext uri="{FF2B5EF4-FFF2-40B4-BE49-F238E27FC236}">
                  <a16:creationId xmlns:a16="http://schemas.microsoft.com/office/drawing/2014/main" id="{7BB530BF-2779-43CC-A201-F6A6D8B4D6A9}"/>
                </a:ext>
              </a:extLst>
            </p:cNvPr>
            <p:cNvSpPr txBox="1">
              <a:spLocks noChangeArrowheads="1"/>
            </p:cNvSpPr>
            <p:nvPr/>
          </p:nvSpPr>
          <p:spPr bwMode="auto">
            <a:xfrm>
              <a:off x="4654805" y="2594576"/>
              <a:ext cx="2744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 RTC &amp; </a:t>
              </a:r>
            </a:p>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Final PEIR</a:t>
              </a:r>
              <a:endParaRPr lang="en-US" altLang="en-US" sz="7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6" name="Rectangle 205">
              <a:extLst>
                <a:ext uri="{FF2B5EF4-FFF2-40B4-BE49-F238E27FC236}">
                  <a16:creationId xmlns:a16="http://schemas.microsoft.com/office/drawing/2014/main" id="{A21996AB-EE1A-4476-AAB8-CA9565B45989}"/>
                </a:ext>
              </a:extLst>
            </p:cNvPr>
            <p:cNvSpPr/>
            <p:nvPr/>
          </p:nvSpPr>
          <p:spPr bwMode="auto">
            <a:xfrm>
              <a:off x="5016504" y="2533053"/>
              <a:ext cx="859240" cy="531800"/>
            </a:xfrm>
            <a:prstGeom prst="rect">
              <a:avLst/>
            </a:prstGeom>
            <a:gradFill>
              <a:gsLst>
                <a:gs pos="0">
                  <a:srgbClr val="00A880"/>
                </a:gs>
                <a:gs pos="98000">
                  <a:srgbClr val="007E60"/>
                </a:gs>
              </a:gsLst>
              <a:lin ang="0" scaled="1"/>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281" b="1">
                <a:solidFill>
                  <a:prstClr val="white"/>
                </a:solidFill>
                <a:latin typeface="Arial" panose="020B0604020202020204" pitchFamily="34" charset="0"/>
                <a:cs typeface="Arial" panose="020B0604020202020204" pitchFamily="34" charset="0"/>
              </a:endParaRPr>
            </a:p>
          </p:txBody>
        </p:sp>
        <p:sp>
          <p:nvSpPr>
            <p:cNvPr id="208" name="TextBox 77">
              <a:extLst>
                <a:ext uri="{FF2B5EF4-FFF2-40B4-BE49-F238E27FC236}">
                  <a16:creationId xmlns:a16="http://schemas.microsoft.com/office/drawing/2014/main" id="{A6F53296-F35B-4FE7-8EEF-3FF31453B87F}"/>
                </a:ext>
              </a:extLst>
            </p:cNvPr>
            <p:cNvSpPr txBox="1">
              <a:spLocks noChangeArrowheads="1"/>
            </p:cNvSpPr>
            <p:nvPr/>
          </p:nvSpPr>
          <p:spPr bwMode="auto">
            <a:xfrm>
              <a:off x="5027988" y="2646834"/>
              <a:ext cx="834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10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CCC PMPU </a:t>
              </a:r>
            </a:p>
            <a:p>
              <a:pPr algn="ctr" defTabSz="771569">
                <a:spcBef>
                  <a:spcPct val="0"/>
                </a:spcBef>
                <a:buNone/>
                <a:defRPr/>
              </a:pPr>
              <a:r>
                <a:rPr lang="en-US" altLang="en-US" sz="10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Processing</a:t>
              </a:r>
            </a:p>
          </p:txBody>
        </p:sp>
        <p:sp>
          <p:nvSpPr>
            <p:cNvPr id="210" name="Rectangle 209">
              <a:extLst>
                <a:ext uri="{FF2B5EF4-FFF2-40B4-BE49-F238E27FC236}">
                  <a16:creationId xmlns:a16="http://schemas.microsoft.com/office/drawing/2014/main" id="{1C8D23D1-6D7F-4BB1-B9C5-2DA7371FA082}"/>
                </a:ext>
              </a:extLst>
            </p:cNvPr>
            <p:cNvSpPr/>
            <p:nvPr/>
          </p:nvSpPr>
          <p:spPr bwMode="auto">
            <a:xfrm>
              <a:off x="4933094" y="2533053"/>
              <a:ext cx="70827" cy="531800"/>
            </a:xfrm>
            <a:prstGeom prst="rect">
              <a:avLst/>
            </a:prstGeom>
            <a:pattFill prst="dkUpDiag">
              <a:fgClr>
                <a:srgbClr val="12A67B"/>
              </a:fgClr>
              <a:bgClr>
                <a:schemeClr val="bg1"/>
              </a:bgClr>
            </a:patt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cxnSp>
          <p:nvCxnSpPr>
            <p:cNvPr id="212" name="Straight Arrow Connector 211">
              <a:extLst>
                <a:ext uri="{FF2B5EF4-FFF2-40B4-BE49-F238E27FC236}">
                  <a16:creationId xmlns:a16="http://schemas.microsoft.com/office/drawing/2014/main" id="{CB6BE497-1F33-438B-A995-E8A68CAF6394}"/>
                </a:ext>
              </a:extLst>
            </p:cNvPr>
            <p:cNvCxnSpPr>
              <a:cxnSpLocks/>
            </p:cNvCxnSpPr>
            <p:nvPr/>
          </p:nvCxnSpPr>
          <p:spPr>
            <a:xfrm>
              <a:off x="4580525" y="2417736"/>
              <a:ext cx="0" cy="396591"/>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20" name="TextBox 126">
              <a:extLst>
                <a:ext uri="{FF2B5EF4-FFF2-40B4-BE49-F238E27FC236}">
                  <a16:creationId xmlns:a16="http://schemas.microsoft.com/office/drawing/2014/main" id="{2BC2DAC1-0442-4049-9D69-0DDBDBB6E35E}"/>
                </a:ext>
              </a:extLst>
            </p:cNvPr>
            <p:cNvSpPr txBox="1">
              <a:spLocks noChangeArrowheads="1"/>
            </p:cNvSpPr>
            <p:nvPr/>
          </p:nvSpPr>
          <p:spPr bwMode="auto">
            <a:xfrm>
              <a:off x="2607465" y="2645924"/>
              <a:ext cx="2409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PMPU </a:t>
              </a:r>
            </a:p>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 </a:t>
              </a:r>
            </a:p>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Draft</a:t>
              </a:r>
              <a:endParaRPr lang="en-US" altLang="en-US" sz="7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1" name="Rectangle 220">
              <a:extLst>
                <a:ext uri="{FF2B5EF4-FFF2-40B4-BE49-F238E27FC236}">
                  <a16:creationId xmlns:a16="http://schemas.microsoft.com/office/drawing/2014/main" id="{4FAE2970-8B39-4EE8-BB76-A852BDBD928C}"/>
                </a:ext>
              </a:extLst>
            </p:cNvPr>
            <p:cNvSpPr/>
            <p:nvPr/>
          </p:nvSpPr>
          <p:spPr bwMode="auto">
            <a:xfrm>
              <a:off x="874496" y="2521255"/>
              <a:ext cx="1682106" cy="544028"/>
            </a:xfrm>
            <a:prstGeom prst="rect">
              <a:avLst/>
            </a:prstGeom>
            <a:gradFill>
              <a:gsLst>
                <a:gs pos="80000">
                  <a:srgbClr val="435D7F"/>
                </a:gs>
                <a:gs pos="0">
                  <a:srgbClr val="3A71AC"/>
                </a:gs>
              </a:gsLst>
              <a:lin ang="10800000" scaled="1"/>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a:solidFill>
                  <a:prstClr val="white"/>
                </a:solidFill>
                <a:latin typeface="Arial" panose="020B0604020202020204" pitchFamily="34" charset="0"/>
                <a:cs typeface="Arial" panose="020B0604020202020204" pitchFamily="34" charset="0"/>
              </a:endParaRPr>
            </a:p>
          </p:txBody>
        </p:sp>
        <p:sp>
          <p:nvSpPr>
            <p:cNvPr id="222" name="TextBox 55">
              <a:extLst>
                <a:ext uri="{FF2B5EF4-FFF2-40B4-BE49-F238E27FC236}">
                  <a16:creationId xmlns:a16="http://schemas.microsoft.com/office/drawing/2014/main" id="{0598F7BA-8D82-48D5-AC54-491E83E0012A}"/>
                </a:ext>
              </a:extLst>
            </p:cNvPr>
            <p:cNvSpPr txBox="1">
              <a:spLocks noChangeArrowheads="1"/>
            </p:cNvSpPr>
            <p:nvPr/>
          </p:nvSpPr>
          <p:spPr bwMode="auto">
            <a:xfrm>
              <a:off x="893302" y="2705569"/>
              <a:ext cx="16668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12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Drafting Process</a:t>
              </a:r>
              <a:endParaRPr lang="en-US" altLang="en-US" sz="12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3" name="Rectangle 222">
              <a:extLst>
                <a:ext uri="{FF2B5EF4-FFF2-40B4-BE49-F238E27FC236}">
                  <a16:creationId xmlns:a16="http://schemas.microsoft.com/office/drawing/2014/main" id="{DFD7CB23-2555-459B-832E-CAA7229B48A2}"/>
                </a:ext>
              </a:extLst>
            </p:cNvPr>
            <p:cNvSpPr/>
            <p:nvPr/>
          </p:nvSpPr>
          <p:spPr bwMode="auto">
            <a:xfrm>
              <a:off x="2898811" y="2912042"/>
              <a:ext cx="1158460" cy="152843"/>
            </a:xfrm>
            <a:prstGeom prst="rect">
              <a:avLst/>
            </a:prstGeom>
            <a:solidFill>
              <a:srgbClr val="12A67B">
                <a:alpha val="60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sp>
          <p:nvSpPr>
            <p:cNvPr id="224" name="Rectangle 223">
              <a:extLst>
                <a:ext uri="{FF2B5EF4-FFF2-40B4-BE49-F238E27FC236}">
                  <a16:creationId xmlns:a16="http://schemas.microsoft.com/office/drawing/2014/main" id="{FC5FA5C6-7FDE-4682-BA09-9EBBB8E6D77E}"/>
                </a:ext>
              </a:extLst>
            </p:cNvPr>
            <p:cNvSpPr/>
            <p:nvPr/>
          </p:nvSpPr>
          <p:spPr bwMode="auto">
            <a:xfrm>
              <a:off x="4031992" y="2533053"/>
              <a:ext cx="35414" cy="532167"/>
            </a:xfrm>
            <a:prstGeom prst="rect">
              <a:avLst/>
            </a:prstGeom>
            <a:solidFill>
              <a:srgbClr val="D3D3D3">
                <a:alpha val="70000"/>
              </a:srgbClr>
            </a:solidFill>
            <a:ln w="952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cxnSp>
          <p:nvCxnSpPr>
            <p:cNvPr id="225" name="Straight Arrow Connector 224">
              <a:extLst>
                <a:ext uri="{FF2B5EF4-FFF2-40B4-BE49-F238E27FC236}">
                  <a16:creationId xmlns:a16="http://schemas.microsoft.com/office/drawing/2014/main" id="{061E581B-DA43-4AAB-8D01-F4A15FE933D3}"/>
                </a:ext>
              </a:extLst>
            </p:cNvPr>
            <p:cNvCxnSpPr>
              <a:cxnSpLocks/>
            </p:cNvCxnSpPr>
            <p:nvPr/>
          </p:nvCxnSpPr>
          <p:spPr>
            <a:xfrm flipH="1" flipV="1">
              <a:off x="4055396" y="2822728"/>
              <a:ext cx="238940" cy="413560"/>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26" name="Rectangle 225">
              <a:extLst>
                <a:ext uri="{FF2B5EF4-FFF2-40B4-BE49-F238E27FC236}">
                  <a16:creationId xmlns:a16="http://schemas.microsoft.com/office/drawing/2014/main" id="{017BDCF4-E5C9-43F1-8F13-52091163F348}"/>
                </a:ext>
              </a:extLst>
            </p:cNvPr>
            <p:cNvSpPr/>
            <p:nvPr/>
          </p:nvSpPr>
          <p:spPr bwMode="auto">
            <a:xfrm>
              <a:off x="3919298" y="2527796"/>
              <a:ext cx="75836" cy="533623"/>
            </a:xfrm>
            <a:prstGeom prst="rect">
              <a:avLst/>
            </a:prstGeom>
            <a:pattFill prst="dkUpDiag">
              <a:fgClr>
                <a:srgbClr val="3075B6"/>
              </a:fgClr>
              <a:bgClr>
                <a:schemeClr val="bg1"/>
              </a:bgClr>
            </a:patt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cxnSp>
          <p:nvCxnSpPr>
            <p:cNvPr id="227" name="Straight Arrow Connector 226">
              <a:extLst>
                <a:ext uri="{FF2B5EF4-FFF2-40B4-BE49-F238E27FC236}">
                  <a16:creationId xmlns:a16="http://schemas.microsoft.com/office/drawing/2014/main" id="{BC3FAC71-B8B8-4D79-93E4-8DB290DF2183}"/>
                </a:ext>
              </a:extLst>
            </p:cNvPr>
            <p:cNvCxnSpPr>
              <a:cxnSpLocks/>
            </p:cNvCxnSpPr>
            <p:nvPr/>
          </p:nvCxnSpPr>
          <p:spPr>
            <a:xfrm>
              <a:off x="3951331" y="2417736"/>
              <a:ext cx="0" cy="406487"/>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7DB90E33-19F4-431F-8B82-CF03CE395A9F}"/>
                </a:ext>
              </a:extLst>
            </p:cNvPr>
            <p:cNvSpPr/>
            <p:nvPr/>
          </p:nvSpPr>
          <p:spPr bwMode="auto">
            <a:xfrm>
              <a:off x="3735329" y="2530723"/>
              <a:ext cx="35414" cy="535574"/>
            </a:xfrm>
            <a:prstGeom prst="rect">
              <a:avLst/>
            </a:prstGeom>
            <a:solidFill>
              <a:srgbClr val="D3D3D3">
                <a:alpha val="70000"/>
              </a:srgbClr>
            </a:solidFill>
            <a:ln w="952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cxnSp>
          <p:nvCxnSpPr>
            <p:cNvPr id="229" name="Straight Arrow Connector 228">
              <a:extLst>
                <a:ext uri="{FF2B5EF4-FFF2-40B4-BE49-F238E27FC236}">
                  <a16:creationId xmlns:a16="http://schemas.microsoft.com/office/drawing/2014/main" id="{F39D4676-8EF8-4A94-852A-7FD3C1D7C847}"/>
                </a:ext>
              </a:extLst>
            </p:cNvPr>
            <p:cNvCxnSpPr>
              <a:cxnSpLocks/>
            </p:cNvCxnSpPr>
            <p:nvPr/>
          </p:nvCxnSpPr>
          <p:spPr>
            <a:xfrm flipV="1">
              <a:off x="3275334" y="2824225"/>
              <a:ext cx="483119" cy="402025"/>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0" name="TextBox 55">
              <a:extLst>
                <a:ext uri="{FF2B5EF4-FFF2-40B4-BE49-F238E27FC236}">
                  <a16:creationId xmlns:a16="http://schemas.microsoft.com/office/drawing/2014/main" id="{86F17AA6-53C9-4D18-ACE6-91756F7E7464}"/>
                </a:ext>
              </a:extLst>
            </p:cNvPr>
            <p:cNvSpPr txBox="1">
              <a:spLocks noChangeArrowheads="1"/>
            </p:cNvSpPr>
            <p:nvPr/>
          </p:nvSpPr>
          <p:spPr bwMode="auto">
            <a:xfrm>
              <a:off x="2911629" y="2682678"/>
              <a:ext cx="8323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7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Complete Revisions to Draft PMPU</a:t>
              </a:r>
              <a:endParaRPr lang="en-US" altLang="en-US" sz="700" b="1" i="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5" name="TextBox 131">
              <a:extLst>
                <a:ext uri="{FF2B5EF4-FFF2-40B4-BE49-F238E27FC236}">
                  <a16:creationId xmlns:a16="http://schemas.microsoft.com/office/drawing/2014/main" id="{0F67AD21-9A63-4197-A395-438EE70A999A}"/>
                </a:ext>
              </a:extLst>
            </p:cNvPr>
            <p:cNvSpPr txBox="1">
              <a:spLocks noChangeArrowheads="1"/>
            </p:cNvSpPr>
            <p:nvPr/>
          </p:nvSpPr>
          <p:spPr bwMode="auto">
            <a:xfrm>
              <a:off x="3124017" y="1874717"/>
              <a:ext cx="8416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771569">
                <a:spcBef>
                  <a:spcPct val="0"/>
                </a:spcBef>
                <a:buNone/>
                <a:defRPr/>
              </a:pPr>
              <a:r>
                <a:rPr lang="en-US" altLang="en-US" sz="900" b="1" u="sng">
                  <a:latin typeface="Arial"/>
                  <a:ea typeface="MS PGothic"/>
                  <a:cs typeface="Arial"/>
                </a:rPr>
                <a:t>October 20, 2020</a:t>
              </a:r>
              <a:endParaRPr lang="en-US" altLang="en-US" sz="900" b="1" u="sng">
                <a:latin typeface="Arial" panose="020B0604020202020204" pitchFamily="34" charset="0"/>
                <a:cs typeface="Arial" panose="020B0604020202020204" pitchFamily="34" charset="0"/>
              </a:endParaRPr>
            </a:p>
            <a:p>
              <a:pPr algn="r" defTabSz="771569">
                <a:spcBef>
                  <a:spcPct val="0"/>
                </a:spcBef>
                <a:buNone/>
                <a:defRPr/>
              </a:pPr>
              <a:r>
                <a:rPr lang="en-US" altLang="en-US" sz="900">
                  <a:latin typeface="Arial"/>
                  <a:ea typeface="MS PGothic"/>
                  <a:cs typeface="Arial"/>
                </a:rPr>
                <a:t>4-week Review Period for Revised Draft PMPU</a:t>
              </a:r>
            </a:p>
          </p:txBody>
        </p:sp>
        <p:sp>
          <p:nvSpPr>
            <p:cNvPr id="237" name="TextBox 74">
              <a:extLst>
                <a:ext uri="{FF2B5EF4-FFF2-40B4-BE49-F238E27FC236}">
                  <a16:creationId xmlns:a16="http://schemas.microsoft.com/office/drawing/2014/main" id="{FC40AB22-3629-47D7-880D-8CBC95889E96}"/>
                </a:ext>
              </a:extLst>
            </p:cNvPr>
            <p:cNvSpPr txBox="1">
              <a:spLocks noChangeArrowheads="1"/>
            </p:cNvSpPr>
            <p:nvPr/>
          </p:nvSpPr>
          <p:spPr bwMode="auto">
            <a:xfrm>
              <a:off x="5156861" y="1875614"/>
              <a:ext cx="117204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771569">
                <a:spcBef>
                  <a:spcPct val="0"/>
                </a:spcBef>
                <a:buNone/>
                <a:defRPr/>
              </a:pPr>
              <a:r>
                <a:rPr lang="en-US" altLang="en-US" sz="900" b="1" u="sng">
                  <a:solidFill>
                    <a:prstClr val="black"/>
                  </a:solidFill>
                  <a:latin typeface="Arial" panose="020B0604020202020204" pitchFamily="34" charset="0"/>
                  <a:cs typeface="Arial" panose="020B0604020202020204" pitchFamily="34" charset="0"/>
                </a:rPr>
                <a:t>~Winter 2021 </a:t>
              </a:r>
            </a:p>
            <a:p>
              <a:pP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Final PEIR Certification </a:t>
              </a:r>
            </a:p>
            <a:p>
              <a:pP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&amp; BPC PMPU Approval</a:t>
              </a:r>
            </a:p>
          </p:txBody>
        </p:sp>
        <p:sp>
          <p:nvSpPr>
            <p:cNvPr id="238" name="TextBox 76">
              <a:extLst>
                <a:ext uri="{FF2B5EF4-FFF2-40B4-BE49-F238E27FC236}">
                  <a16:creationId xmlns:a16="http://schemas.microsoft.com/office/drawing/2014/main" id="{5E5EA1A4-7AA6-4503-B057-5BEDDC9F48D7}"/>
                </a:ext>
              </a:extLst>
            </p:cNvPr>
            <p:cNvSpPr txBox="1">
              <a:spLocks noChangeArrowheads="1"/>
            </p:cNvSpPr>
            <p:nvPr/>
          </p:nvSpPr>
          <p:spPr bwMode="auto">
            <a:xfrm>
              <a:off x="4222946" y="1876150"/>
              <a:ext cx="7278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900" b="1" u="sng">
                  <a:solidFill>
                    <a:prstClr val="black"/>
                  </a:solidFill>
                  <a:latin typeface="Arial" panose="020B0604020202020204" pitchFamily="34" charset="0"/>
                  <a:cs typeface="Arial" panose="020B0604020202020204" pitchFamily="34" charset="0"/>
                </a:rPr>
                <a:t>~Summer 2021</a:t>
              </a:r>
            </a:p>
            <a:p>
              <a:pPr algn="ct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Draft PEIR</a:t>
              </a:r>
            </a:p>
            <a:p>
              <a:pPr algn="ct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45-Day Public </a:t>
              </a:r>
            </a:p>
            <a:p>
              <a:pPr algn="ctr" defTabSz="771569">
                <a:spcBef>
                  <a:spcPct val="0"/>
                </a:spcBef>
                <a:buNone/>
                <a:defRPr/>
              </a:pPr>
              <a:r>
                <a:rPr lang="en-US" altLang="en-US" sz="900">
                  <a:solidFill>
                    <a:prstClr val="black"/>
                  </a:solidFill>
                  <a:latin typeface="Arial" panose="020B0604020202020204" pitchFamily="34" charset="0"/>
                  <a:cs typeface="Arial" panose="020B0604020202020204" pitchFamily="34" charset="0"/>
                </a:rPr>
                <a:t>Review </a:t>
              </a:r>
            </a:p>
          </p:txBody>
        </p:sp>
        <p:cxnSp>
          <p:nvCxnSpPr>
            <p:cNvPr id="239" name="Straight Arrow Connector 238">
              <a:extLst>
                <a:ext uri="{FF2B5EF4-FFF2-40B4-BE49-F238E27FC236}">
                  <a16:creationId xmlns:a16="http://schemas.microsoft.com/office/drawing/2014/main" id="{7F1B0462-4592-423C-802D-08F2C3E13676}"/>
                </a:ext>
              </a:extLst>
            </p:cNvPr>
            <p:cNvCxnSpPr>
              <a:cxnSpLocks/>
            </p:cNvCxnSpPr>
            <p:nvPr/>
          </p:nvCxnSpPr>
          <p:spPr>
            <a:xfrm flipH="1">
              <a:off x="4965138" y="2268849"/>
              <a:ext cx="180576" cy="548640"/>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7C5DEF80-04BD-462E-B358-1B2DA735F4E2}"/>
                </a:ext>
              </a:extLst>
            </p:cNvPr>
            <p:cNvSpPr/>
            <p:nvPr/>
          </p:nvSpPr>
          <p:spPr bwMode="auto">
            <a:xfrm flipH="1">
              <a:off x="5871286" y="2477497"/>
              <a:ext cx="44432" cy="638732"/>
            </a:xfrm>
            <a:prstGeom prst="rect">
              <a:avLst/>
            </a:prstGeom>
            <a:solidFill>
              <a:schemeClr val="tx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71569">
                <a:defRPr/>
              </a:pPr>
              <a:endParaRPr lang="en-US" sz="475" b="1">
                <a:solidFill>
                  <a:prstClr val="white"/>
                </a:solidFill>
                <a:latin typeface="Arial" panose="020B0604020202020204" pitchFamily="34" charset="0"/>
                <a:cs typeface="Arial" panose="020B0604020202020204" pitchFamily="34" charset="0"/>
              </a:endParaRPr>
            </a:p>
          </p:txBody>
        </p:sp>
        <p:grpSp>
          <p:nvGrpSpPr>
            <p:cNvPr id="243" name="Group 242">
              <a:extLst>
                <a:ext uri="{FF2B5EF4-FFF2-40B4-BE49-F238E27FC236}">
                  <a16:creationId xmlns:a16="http://schemas.microsoft.com/office/drawing/2014/main" id="{C076CC38-2E9C-456B-A576-C148C751746D}"/>
                </a:ext>
              </a:extLst>
            </p:cNvPr>
            <p:cNvGrpSpPr/>
            <p:nvPr/>
          </p:nvGrpSpPr>
          <p:grpSpPr>
            <a:xfrm>
              <a:off x="5912263" y="3122773"/>
              <a:ext cx="940109" cy="500090"/>
              <a:chOff x="5912263" y="3036055"/>
              <a:chExt cx="940109" cy="645860"/>
            </a:xfrm>
          </p:grpSpPr>
          <p:sp>
            <p:nvSpPr>
              <p:cNvPr id="244" name="Rectangle 243">
                <a:extLst>
                  <a:ext uri="{FF2B5EF4-FFF2-40B4-BE49-F238E27FC236}">
                    <a16:creationId xmlns:a16="http://schemas.microsoft.com/office/drawing/2014/main" id="{6EAFC70C-3421-4EC0-80AF-DD9F3DF54FD2}"/>
                  </a:ext>
                </a:extLst>
              </p:cNvPr>
              <p:cNvSpPr/>
              <p:nvPr/>
            </p:nvSpPr>
            <p:spPr bwMode="auto">
              <a:xfrm>
                <a:off x="5912263" y="3077801"/>
                <a:ext cx="151364" cy="557329"/>
              </a:xfrm>
              <a:prstGeom prst="rect">
                <a:avLst/>
              </a:prstGeom>
              <a:solidFill>
                <a:srgbClr val="A6A6A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63" b="1">
                  <a:latin typeface="Arial" panose="020B0604020202020204" pitchFamily="34" charset="0"/>
                  <a:cs typeface="Arial" panose="020B0604020202020204" pitchFamily="34" charset="0"/>
                </a:endParaRPr>
              </a:p>
            </p:txBody>
          </p:sp>
          <p:sp>
            <p:nvSpPr>
              <p:cNvPr id="245" name="TextBox 77">
                <a:extLst>
                  <a:ext uri="{FF2B5EF4-FFF2-40B4-BE49-F238E27FC236}">
                    <a16:creationId xmlns:a16="http://schemas.microsoft.com/office/drawing/2014/main" id="{E7D38EB4-9B7D-426C-9157-BFC5F8CC17F9}"/>
                  </a:ext>
                </a:extLst>
              </p:cNvPr>
              <p:cNvSpPr txBox="1">
                <a:spLocks noChangeArrowheads="1"/>
              </p:cNvSpPr>
              <p:nvPr/>
            </p:nvSpPr>
            <p:spPr bwMode="auto">
              <a:xfrm>
                <a:off x="6148775" y="3113314"/>
                <a:ext cx="703597" cy="55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900" b="1" u="sng">
                    <a:latin typeface="Arial" panose="020B0604020202020204" pitchFamily="34" charset="0"/>
                    <a:cs typeface="Arial" panose="020B0604020202020204" pitchFamily="34" charset="0"/>
                  </a:rPr>
                  <a:t>~Spring 2023</a:t>
                </a:r>
              </a:p>
              <a:p>
                <a:pPr>
                  <a:spcBef>
                    <a:spcPct val="0"/>
                  </a:spcBef>
                  <a:buNone/>
                </a:pPr>
                <a:endParaRPr lang="en-US" altLang="en-US" sz="100">
                  <a:latin typeface="Arial" panose="020B0604020202020204" pitchFamily="34" charset="0"/>
                  <a:cs typeface="Arial" panose="020B0604020202020204" pitchFamily="34" charset="0"/>
                </a:endParaRPr>
              </a:p>
              <a:p>
                <a:pPr>
                  <a:spcBef>
                    <a:spcPct val="0"/>
                  </a:spcBef>
                  <a:buNone/>
                </a:pPr>
                <a:r>
                  <a:rPr lang="en-US" altLang="en-US" sz="900">
                    <a:latin typeface="Arial" panose="020B0604020202020204" pitchFamily="34" charset="0"/>
                    <a:cs typeface="Arial" panose="020B0604020202020204" pitchFamily="34" charset="0"/>
                  </a:rPr>
                  <a:t>BPC PMPU Acceptance</a:t>
                </a:r>
              </a:p>
            </p:txBody>
          </p:sp>
          <p:sp>
            <p:nvSpPr>
              <p:cNvPr id="259" name="Rectangle 258">
                <a:extLst>
                  <a:ext uri="{FF2B5EF4-FFF2-40B4-BE49-F238E27FC236}">
                    <a16:creationId xmlns:a16="http://schemas.microsoft.com/office/drawing/2014/main" id="{7175E18B-AD98-46CC-94A7-C49AACBCD7EF}"/>
                  </a:ext>
                </a:extLst>
              </p:cNvPr>
              <p:cNvSpPr/>
              <p:nvPr/>
            </p:nvSpPr>
            <p:spPr bwMode="auto">
              <a:xfrm>
                <a:off x="6054498" y="3036055"/>
                <a:ext cx="44262" cy="645860"/>
              </a:xfrm>
              <a:prstGeom prst="rect">
                <a:avLst/>
              </a:prstGeom>
              <a:solidFill>
                <a:schemeClr val="tx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63" b="1">
                  <a:latin typeface="Arial" panose="020B0604020202020204" pitchFamily="34" charset="0"/>
                  <a:cs typeface="Arial" panose="020B0604020202020204" pitchFamily="34" charset="0"/>
                </a:endParaRPr>
              </a:p>
            </p:txBody>
          </p:sp>
        </p:grpSp>
        <p:sp>
          <p:nvSpPr>
            <p:cNvPr id="203" name="TextBox 55">
              <a:extLst>
                <a:ext uri="{FF2B5EF4-FFF2-40B4-BE49-F238E27FC236}">
                  <a16:creationId xmlns:a16="http://schemas.microsoft.com/office/drawing/2014/main" id="{58F74123-57CE-4CF3-AD7F-6326FCE13EAC}"/>
                </a:ext>
              </a:extLst>
            </p:cNvPr>
            <p:cNvSpPr txBox="1">
              <a:spLocks noChangeArrowheads="1"/>
            </p:cNvSpPr>
            <p:nvPr/>
          </p:nvSpPr>
          <p:spPr bwMode="auto">
            <a:xfrm>
              <a:off x="4086241" y="2645366"/>
              <a:ext cx="4266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771569">
                <a:spcBef>
                  <a:spcPct val="0"/>
                </a:spcBef>
                <a:buNone/>
                <a:defRPr/>
              </a:pPr>
              <a:r>
                <a:rPr lang="en-US" altLang="en-US" sz="7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Complete Preparation of Draft PEIR</a:t>
              </a:r>
              <a:endParaRPr lang="en-US" altLang="en-US" sz="700"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350" name="Rectangle 349">
            <a:extLst>
              <a:ext uri="{FF2B5EF4-FFF2-40B4-BE49-F238E27FC236}">
                <a16:creationId xmlns:a16="http://schemas.microsoft.com/office/drawing/2014/main" id="{16891F1E-69CD-48A1-A5D1-02CC6DEB5D3F}"/>
              </a:ext>
            </a:extLst>
          </p:cNvPr>
          <p:cNvSpPr/>
          <p:nvPr/>
        </p:nvSpPr>
        <p:spPr bwMode="auto">
          <a:xfrm>
            <a:off x="4845384" y="2418469"/>
            <a:ext cx="45719" cy="535574"/>
          </a:xfrm>
          <a:prstGeom prst="rect">
            <a:avLst/>
          </a:prstGeom>
          <a:solidFill>
            <a:srgbClr val="D3D3D3">
              <a:alpha val="70000"/>
            </a:srgbClr>
          </a:solidFill>
          <a:ln w="9525">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71569">
              <a:defRPr/>
            </a:pPr>
            <a:endParaRPr lang="en-US" sz="436" b="1">
              <a:solidFill>
                <a:prstClr val="white"/>
              </a:solidFill>
              <a:latin typeface="Arial" panose="020B0604020202020204" pitchFamily="34" charset="0"/>
              <a:cs typeface="Arial" panose="020B0604020202020204" pitchFamily="34" charset="0"/>
            </a:endParaRPr>
          </a:p>
        </p:txBody>
      </p:sp>
      <p:cxnSp>
        <p:nvCxnSpPr>
          <p:cNvPr id="594" name="Straight Arrow Connector 593">
            <a:extLst>
              <a:ext uri="{FF2B5EF4-FFF2-40B4-BE49-F238E27FC236}">
                <a16:creationId xmlns:a16="http://schemas.microsoft.com/office/drawing/2014/main" id="{A1E81AE6-C8AB-4181-AE83-F0820613D991}"/>
              </a:ext>
            </a:extLst>
          </p:cNvPr>
          <p:cNvCxnSpPr>
            <a:cxnSpLocks/>
          </p:cNvCxnSpPr>
          <p:nvPr/>
        </p:nvCxnSpPr>
        <p:spPr>
          <a:xfrm flipV="1">
            <a:off x="4866488" y="2710342"/>
            <a:ext cx="0" cy="413705"/>
          </a:xfrm>
          <a:prstGeom prst="straightConnector1">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Public Comment</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790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Board Discussion &amp; Direction to Staff</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Revised Draft PMPU</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5042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C5C0260-2B94-4D4B-BC7A-9DDCBA063769}"/>
              </a:ext>
            </a:extLst>
          </p:cNvPr>
          <p:cNvSpPr/>
          <p:nvPr/>
        </p:nvSpPr>
        <p:spPr>
          <a:xfrm>
            <a:off x="4253865" y="4531995"/>
            <a:ext cx="243840" cy="388620"/>
          </a:xfrm>
          <a:custGeom>
            <a:avLst/>
            <a:gdLst>
              <a:gd name="connsiteX0" fmla="*/ 55245 w 243840"/>
              <a:gd name="connsiteY0" fmla="*/ 388620 h 388620"/>
              <a:gd name="connsiteX1" fmla="*/ 173355 w 243840"/>
              <a:gd name="connsiteY1" fmla="*/ 110490 h 388620"/>
              <a:gd name="connsiteX2" fmla="*/ 243840 w 243840"/>
              <a:gd name="connsiteY2" fmla="*/ 3810 h 388620"/>
              <a:gd name="connsiteX3" fmla="*/ 0 w 243840"/>
              <a:gd name="connsiteY3" fmla="*/ 0 h 388620"/>
              <a:gd name="connsiteX4" fmla="*/ 55245 w 243840"/>
              <a:gd name="connsiteY4" fmla="*/ 388620 h 388620"/>
              <a:gd name="connsiteX0" fmla="*/ 55245 w 243840"/>
              <a:gd name="connsiteY0" fmla="*/ 388620 h 388620"/>
              <a:gd name="connsiteX1" fmla="*/ 236220 w 243840"/>
              <a:gd name="connsiteY1" fmla="*/ 64770 h 388620"/>
              <a:gd name="connsiteX2" fmla="*/ 243840 w 243840"/>
              <a:gd name="connsiteY2" fmla="*/ 3810 h 388620"/>
              <a:gd name="connsiteX3" fmla="*/ 0 w 243840"/>
              <a:gd name="connsiteY3" fmla="*/ 0 h 388620"/>
              <a:gd name="connsiteX4" fmla="*/ 55245 w 2438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388620">
                <a:moveTo>
                  <a:pt x="55245" y="388620"/>
                </a:moveTo>
                <a:lnTo>
                  <a:pt x="236220" y="64770"/>
                </a:lnTo>
                <a:lnTo>
                  <a:pt x="243840" y="3810"/>
                </a:lnTo>
                <a:lnTo>
                  <a:pt x="0" y="0"/>
                </a:lnTo>
                <a:lnTo>
                  <a:pt x="55245" y="388620"/>
                </a:lnTo>
                <a:close/>
              </a:path>
            </a:pathLst>
          </a:cu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3722B37-0F12-4A9B-8969-329A15D8071E}"/>
              </a:ext>
            </a:extLst>
          </p:cNvPr>
          <p:cNvCxnSpPr>
            <a:cxnSpLocks/>
          </p:cNvCxnSpPr>
          <p:nvPr/>
        </p:nvCxnSpPr>
        <p:spPr>
          <a:xfrm>
            <a:off x="420908" y="607592"/>
            <a:ext cx="6033680" cy="0"/>
          </a:xfrm>
          <a:prstGeom prst="line">
            <a:avLst/>
          </a:prstGeom>
          <a:ln w="12700">
            <a:solidFill>
              <a:srgbClr val="00A88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CCE285-410D-48CE-B4A2-B46DBADD3D08}"/>
              </a:ext>
            </a:extLst>
          </p:cNvPr>
          <p:cNvSpPr txBox="1"/>
          <p:nvPr/>
        </p:nvSpPr>
        <p:spPr>
          <a:xfrm>
            <a:off x="1546372" y="749673"/>
            <a:ext cx="6354653" cy="3533503"/>
          </a:xfrm>
          <a:prstGeom prst="rect">
            <a:avLst/>
          </a:prstGeom>
          <a:noFill/>
        </p:spPr>
        <p:txBody>
          <a:bodyPr wrap="square" lIns="0" rIns="0" rtlCol="0">
            <a:noAutofit/>
          </a:bodyPr>
          <a:lstStyle/>
          <a:p>
            <a:endParaRPr lang="en-US" sz="18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u="sng">
                <a:latin typeface="Arial" panose="020B0604020202020204" pitchFamily="34" charset="0"/>
                <a:cs typeface="Arial" panose="020B0604020202020204" pitchFamily="34" charset="0"/>
              </a:rPr>
              <a:t>New Residential Piers </a:t>
            </a:r>
            <a:r>
              <a:rPr lang="en-US" sz="1800">
                <a:latin typeface="Arial" panose="020B0604020202020204" pitchFamily="34" charset="0"/>
                <a:cs typeface="Arial" panose="020B0604020202020204" pitchFamily="34" charset="0"/>
              </a:rPr>
              <a:t>– </a:t>
            </a:r>
            <a:r>
              <a:rPr lang="en-US" sz="1800" i="1">
                <a:latin typeface="Arial" panose="020B0604020202020204" pitchFamily="34" charset="0"/>
                <a:cs typeface="Arial" panose="020B0604020202020204" pitchFamily="34" charset="0"/>
              </a:rPr>
              <a:t>Options include</a:t>
            </a:r>
            <a:r>
              <a:rPr lang="en-US" sz="180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Retain proposed </a:t>
            </a:r>
            <a:r>
              <a:rPr lang="en-US" sz="1400" err="1">
                <a:latin typeface="Arial" panose="020B0604020202020204" pitchFamily="34" charset="0"/>
                <a:cs typeface="Arial" panose="020B0604020202020204" pitchFamily="34" charset="0"/>
              </a:rPr>
              <a:t>Baywide</a:t>
            </a:r>
            <a:r>
              <a:rPr lang="en-US" sz="1400">
                <a:latin typeface="Arial" panose="020B0604020202020204" pitchFamily="34" charset="0"/>
                <a:cs typeface="Arial" panose="020B0604020202020204" pitchFamily="34" charset="0"/>
              </a:rPr>
              <a:t> policy and Planning District standards</a:t>
            </a:r>
          </a:p>
          <a:p>
            <a:pPr marL="742950" lvl="1" indent="-285750">
              <a:spcAft>
                <a:spcPts val="1200"/>
              </a:spcAft>
              <a:buFont typeface="Arial" panose="020B0604020202020204" pitchFamily="34" charset="0"/>
              <a:buChar char="–"/>
            </a:pPr>
            <a:r>
              <a:rPr lang="en-US" sz="1400">
                <a:latin typeface="Arial" panose="020B0604020202020204" pitchFamily="34" charset="0"/>
                <a:cs typeface="Arial" panose="020B0604020202020204" pitchFamily="34" charset="0"/>
              </a:rPr>
              <a:t>Modify </a:t>
            </a:r>
            <a:r>
              <a:rPr lang="en-US" sz="1400" err="1">
                <a:latin typeface="Arial" panose="020B0604020202020204" pitchFamily="34" charset="0"/>
                <a:cs typeface="Arial" panose="020B0604020202020204" pitchFamily="34" charset="0"/>
              </a:rPr>
              <a:t>Baywide</a:t>
            </a:r>
            <a:r>
              <a:rPr lang="en-US" sz="1400">
                <a:latin typeface="Arial" panose="020B0604020202020204" pitchFamily="34" charset="0"/>
                <a:cs typeface="Arial" panose="020B0604020202020204" pitchFamily="34" charset="0"/>
              </a:rPr>
              <a:t> policy and Planning District standards to allow new piers only when public access on shoreline is feasible and connections provided</a:t>
            </a:r>
          </a:p>
          <a:p>
            <a:pPr marL="742950" lvl="1" indent="-285750">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Delete </a:t>
            </a:r>
            <a:r>
              <a:rPr lang="en-US" sz="1400" err="1">
                <a:latin typeface="Arial" panose="020B0604020202020204" pitchFamily="34" charset="0"/>
                <a:cs typeface="Arial" panose="020B0604020202020204" pitchFamily="34" charset="0"/>
              </a:rPr>
              <a:t>Baywide</a:t>
            </a:r>
            <a:r>
              <a:rPr lang="en-US" sz="1400">
                <a:latin typeface="Arial" panose="020B0604020202020204" pitchFamily="34" charset="0"/>
                <a:cs typeface="Arial" panose="020B0604020202020204" pitchFamily="34" charset="0"/>
              </a:rPr>
              <a:t> policy and create different standards for each Planning District</a:t>
            </a:r>
          </a:p>
          <a:p>
            <a:pPr lvl="1">
              <a:spcAft>
                <a:spcPts val="0"/>
              </a:spcAft>
            </a:pPr>
            <a:endParaRPr lang="en-US" sz="1000">
              <a:latin typeface="Arial" panose="020B0604020202020204" pitchFamily="34" charset="0"/>
              <a:cs typeface="Arial" panose="020B0604020202020204" pitchFamily="34" charset="0"/>
            </a:endParaRPr>
          </a:p>
          <a:p>
            <a:pPr marL="257175" indent="-257175">
              <a:spcAft>
                <a:spcPts val="600"/>
              </a:spcAft>
              <a:buFont typeface="Arial" panose="020B0604020202020204" pitchFamily="34" charset="0"/>
              <a:buChar char="•"/>
            </a:pPr>
            <a:r>
              <a:rPr lang="en-US" sz="1800" u="sng">
                <a:latin typeface="Arial" panose="020B0604020202020204" pitchFamily="34" charset="0"/>
                <a:cs typeface="Arial" panose="020B0604020202020204" pitchFamily="34" charset="0"/>
              </a:rPr>
              <a:t>North Embarcadero Subdistrict </a:t>
            </a:r>
            <a:r>
              <a:rPr lang="en-US" sz="1800">
                <a:latin typeface="Arial" panose="020B0604020202020204" pitchFamily="34" charset="0"/>
                <a:cs typeface="Arial" panose="020B0604020202020204" pitchFamily="34" charset="0"/>
              </a:rPr>
              <a:t>– </a:t>
            </a:r>
            <a:r>
              <a:rPr lang="en-US" sz="1800" i="1">
                <a:latin typeface="Arial" panose="020B0604020202020204" pitchFamily="34" charset="0"/>
                <a:cs typeface="Arial" panose="020B0604020202020204" pitchFamily="34" charset="0"/>
              </a:rPr>
              <a:t>Options include</a:t>
            </a:r>
            <a:r>
              <a:rPr lang="en-US" sz="1800">
                <a:latin typeface="Arial" panose="020B0604020202020204" pitchFamily="34" charset="0"/>
                <a:cs typeface="Arial" panose="020B0604020202020204" pitchFamily="34" charset="0"/>
              </a:rPr>
              <a:t>:</a:t>
            </a:r>
          </a:p>
          <a:p>
            <a:pPr marL="742950" lvl="1" indent="-285750">
              <a:spcAft>
                <a:spcPts val="1200"/>
              </a:spcAft>
              <a:buFont typeface="Arial" panose="020B0604020202020204" pitchFamily="34" charset="0"/>
              <a:buChar char="–"/>
            </a:pPr>
            <a:r>
              <a:rPr lang="en-US" sz="1400">
                <a:latin typeface="Arial" panose="020B0604020202020204" pitchFamily="34" charset="0"/>
                <a:cs typeface="Arial" panose="020B0604020202020204" pitchFamily="34" charset="0"/>
              </a:rPr>
              <a:t>Keep as proposed in Revised Draft PMPU</a:t>
            </a:r>
          </a:p>
          <a:p>
            <a:pPr marL="742950" lvl="1" indent="-285750">
              <a:spcAft>
                <a:spcPts val="1200"/>
              </a:spcAft>
              <a:buFont typeface="Arial" panose="020B0604020202020204" pitchFamily="34" charset="0"/>
              <a:buChar char="–"/>
            </a:pPr>
            <a:r>
              <a:rPr lang="en-US" sz="1400">
                <a:latin typeface="Arial" panose="020B0604020202020204" pitchFamily="34" charset="0"/>
                <a:cs typeface="Arial" panose="020B0604020202020204" pitchFamily="34" charset="0"/>
              </a:rPr>
              <a:t>Include staff recommended revisions that reduce heights and development intensity, including additional coordination with City staff</a:t>
            </a:r>
          </a:p>
          <a:p>
            <a:pPr marL="742950" lvl="1" indent="-285750">
              <a:spcAft>
                <a:spcPts val="1200"/>
              </a:spcAft>
              <a:buFont typeface="Arial" panose="020B0604020202020204" pitchFamily="34" charset="0"/>
              <a:buChar char="–"/>
            </a:pPr>
            <a:r>
              <a:rPr lang="en-US" sz="1400">
                <a:latin typeface="Arial" panose="020B0604020202020204" pitchFamily="34" charset="0"/>
                <a:cs typeface="Arial" panose="020B0604020202020204" pitchFamily="34" charset="0"/>
              </a:rPr>
              <a:t>Provide any other direction the Board deems appropriate</a:t>
            </a:r>
          </a:p>
        </p:txBody>
      </p:sp>
      <p:sp>
        <p:nvSpPr>
          <p:cNvPr id="9" name="Subtitle 2">
            <a:extLst>
              <a:ext uri="{FF2B5EF4-FFF2-40B4-BE49-F238E27FC236}">
                <a16:creationId xmlns:a16="http://schemas.microsoft.com/office/drawing/2014/main" id="{7A34416B-2AE3-45F4-B1E9-E6AC410699A9}"/>
              </a:ext>
            </a:extLst>
          </p:cNvPr>
          <p:cNvSpPr txBox="1">
            <a:spLocks/>
          </p:cNvSpPr>
          <p:nvPr/>
        </p:nvSpPr>
        <p:spPr bwMode="auto">
          <a:xfrm>
            <a:off x="319086" y="114673"/>
            <a:ext cx="901541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b="1">
                <a:solidFill>
                  <a:srgbClr val="006298"/>
                </a:solidFill>
                <a:latin typeface="Arial" panose="020B0604020202020204" pitchFamily="34" charset="0"/>
                <a:cs typeface="Arial" panose="020B0604020202020204" pitchFamily="34" charset="0"/>
              </a:rPr>
              <a:t>Requested Board Direction  </a:t>
            </a:r>
          </a:p>
          <a:p>
            <a:pPr>
              <a:lnSpc>
                <a:spcPct val="150000"/>
              </a:lnSpc>
              <a:buFont typeface="Arial" panose="020B0604020202020204" pitchFamily="34" charset="0"/>
              <a:buNone/>
            </a:pPr>
            <a:r>
              <a:rPr lang="en-US" altLang="en-US" sz="2000" i="1">
                <a:solidFill>
                  <a:srgbClr val="00A884"/>
                </a:solidFill>
                <a:latin typeface="Arial" panose="020B0604020202020204" pitchFamily="34" charset="0"/>
                <a:cs typeface="Arial" panose="020B0604020202020204" pitchFamily="34" charset="0"/>
              </a:rPr>
              <a:t>New Residential Piers &amp; North Embarcadero Subdistrict</a:t>
            </a:r>
            <a:endParaRPr lang="en-US" altLang="en-US" sz="2000" i="1">
              <a:solidFill>
                <a:srgbClr val="00A884"/>
              </a:solidFill>
              <a:latin typeface="Arial" panose="020B0604020202020204" pitchFamily="34" charset="0"/>
              <a:ea typeface="Adobe Gothic Std B" pitchFamily="34" charset="-128"/>
              <a:cs typeface="Arial" panose="020B0604020202020204" pitchFamily="34" charset="0"/>
            </a:endParaRPr>
          </a:p>
        </p:txBody>
      </p:sp>
    </p:spTree>
    <p:extLst>
      <p:ext uri="{BB962C8B-B14F-4D97-AF65-F5344CB8AC3E}">
        <p14:creationId xmlns:p14="http://schemas.microsoft.com/office/powerpoint/2010/main" val="18996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D1F2B0-7E06-4860-BC44-D0908E43C74F}"/>
              </a:ext>
            </a:extLst>
          </p:cNvPr>
          <p:cNvSpPr txBox="1">
            <a:spLocks/>
          </p:cNvSpPr>
          <p:nvPr/>
        </p:nvSpPr>
        <p:spPr bwMode="auto">
          <a:xfrm>
            <a:off x="250804" y="60437"/>
            <a:ext cx="576311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700" b="1">
                <a:solidFill>
                  <a:srgbClr val="006298"/>
                </a:solidFill>
                <a:latin typeface="Arial" panose="020B0604020202020204" pitchFamily="34" charset="0"/>
                <a:cs typeface="Arial" panose="020B0604020202020204" pitchFamily="34" charset="0"/>
              </a:rPr>
              <a:t>Revised Draft PMPU Workshop</a:t>
            </a:r>
            <a:endParaRPr lang="en-US" altLang="en-US" sz="2700">
              <a:solidFill>
                <a:srgbClr val="006298"/>
              </a:solidFill>
              <a:latin typeface="Arial" panose="020B0604020202020204" pitchFamily="34" charset="0"/>
              <a:ea typeface="Adobe Gothic Std B" pitchFamily="34" charset="-128"/>
              <a:cs typeface="Arial" panose="020B0604020202020204" pitchFamily="34" charset="0"/>
            </a:endParaRPr>
          </a:p>
        </p:txBody>
      </p:sp>
      <p:sp>
        <p:nvSpPr>
          <p:cNvPr id="4" name="Subtitle 2">
            <a:extLst>
              <a:ext uri="{FF2B5EF4-FFF2-40B4-BE49-F238E27FC236}">
                <a16:creationId xmlns:a16="http://schemas.microsoft.com/office/drawing/2014/main" id="{8D7FBE65-30DF-451E-8B17-5A0A6DE7D05C}"/>
              </a:ext>
            </a:extLst>
          </p:cNvPr>
          <p:cNvSpPr txBox="1">
            <a:spLocks/>
          </p:cNvSpPr>
          <p:nvPr/>
        </p:nvSpPr>
        <p:spPr bwMode="auto">
          <a:xfrm>
            <a:off x="1813047" y="893361"/>
            <a:ext cx="5517905" cy="355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403225" indent="-403225">
              <a:spcBef>
                <a:spcPts val="600"/>
              </a:spcBef>
              <a:spcAft>
                <a:spcPts val="600"/>
              </a:spcAft>
              <a:buClr>
                <a:srgbClr val="00B388"/>
              </a:buClr>
              <a:defRPr/>
            </a:pPr>
            <a:r>
              <a:rPr lang="en-US" altLang="en-US" sz="1800" b="1">
                <a:latin typeface="Arial" panose="020B0604020202020204" pitchFamily="34" charset="0"/>
              </a:rPr>
              <a:t>Staff Presentation</a:t>
            </a:r>
          </a:p>
          <a:p>
            <a:pPr marL="1146175" lvl="1" indent="-403225">
              <a:spcBef>
                <a:spcPts val="0"/>
              </a:spcBef>
              <a:spcAft>
                <a:spcPts val="600"/>
              </a:spcAft>
              <a:buClr>
                <a:srgbClr val="00B388"/>
              </a:buClr>
              <a:defRPr/>
            </a:pPr>
            <a:r>
              <a:rPr lang="en-US" altLang="en-US" sz="1800">
                <a:latin typeface="Arial" panose="020B0604020202020204" pitchFamily="34" charset="0"/>
              </a:rPr>
              <a:t>Background &amp; Public Engagement</a:t>
            </a:r>
          </a:p>
          <a:p>
            <a:pPr marL="1146175" lvl="1" indent="-403225">
              <a:spcBef>
                <a:spcPts val="0"/>
              </a:spcBef>
              <a:spcAft>
                <a:spcPts val="600"/>
              </a:spcAft>
              <a:buClr>
                <a:srgbClr val="00B388"/>
              </a:buClr>
              <a:defRPr/>
            </a:pPr>
            <a:r>
              <a:rPr lang="en-US" altLang="en-US" sz="1800">
                <a:latin typeface="Arial" panose="020B0604020202020204" pitchFamily="34" charset="0"/>
              </a:rPr>
              <a:t>Summary of Comments Received</a:t>
            </a:r>
          </a:p>
          <a:p>
            <a:pPr marL="1146175" lvl="1" indent="-403225">
              <a:spcBef>
                <a:spcPts val="0"/>
              </a:spcBef>
              <a:spcAft>
                <a:spcPts val="600"/>
              </a:spcAft>
              <a:buClr>
                <a:srgbClr val="00B388"/>
              </a:buClr>
              <a:defRPr/>
            </a:pPr>
            <a:r>
              <a:rPr lang="en-US" altLang="en-US" sz="1800">
                <a:latin typeface="Arial" panose="020B0604020202020204" pitchFamily="34" charset="0"/>
              </a:rPr>
              <a:t>Approach to Responding to Comments</a:t>
            </a:r>
          </a:p>
          <a:p>
            <a:pPr marL="1146175" lvl="1" indent="-403225">
              <a:spcBef>
                <a:spcPts val="0"/>
              </a:spcBef>
              <a:spcAft>
                <a:spcPts val="600"/>
              </a:spcAft>
              <a:buClr>
                <a:srgbClr val="00B388"/>
              </a:buClr>
              <a:defRPr/>
            </a:pPr>
            <a:r>
              <a:rPr lang="en-US" altLang="en-US" sz="1800">
                <a:latin typeface="Arial" panose="020B0604020202020204" pitchFamily="34" charset="0"/>
              </a:rPr>
              <a:t>Requested Board Direction</a:t>
            </a:r>
          </a:p>
          <a:p>
            <a:pPr marL="1546225" lvl="2" indent="-403225">
              <a:spcBef>
                <a:spcPts val="0"/>
              </a:spcBef>
              <a:spcAft>
                <a:spcPts val="600"/>
              </a:spcAft>
              <a:buClr>
                <a:srgbClr val="00B388"/>
              </a:buClr>
              <a:defRPr/>
            </a:pPr>
            <a:r>
              <a:rPr lang="en-US" altLang="en-US" sz="1600">
                <a:latin typeface="Arial" panose="020B0604020202020204" pitchFamily="34" charset="0"/>
              </a:rPr>
              <a:t>New Residential Piers</a:t>
            </a:r>
          </a:p>
          <a:p>
            <a:pPr marL="1546225" lvl="2" indent="-403225">
              <a:spcBef>
                <a:spcPts val="0"/>
              </a:spcBef>
              <a:spcAft>
                <a:spcPts val="600"/>
              </a:spcAft>
              <a:buClr>
                <a:srgbClr val="00B388"/>
              </a:buClr>
              <a:defRPr/>
            </a:pPr>
            <a:r>
              <a:rPr lang="en-US" altLang="en-US" sz="1600">
                <a:latin typeface="Arial" panose="020B0604020202020204" pitchFamily="34" charset="0"/>
              </a:rPr>
              <a:t>North Embarcadero Subdistrict</a:t>
            </a:r>
          </a:p>
          <a:p>
            <a:pPr marL="1146175" lvl="1" indent="-403225">
              <a:spcBef>
                <a:spcPts val="0"/>
              </a:spcBef>
              <a:spcAft>
                <a:spcPts val="600"/>
              </a:spcAft>
              <a:buClr>
                <a:srgbClr val="00B388"/>
              </a:buClr>
              <a:defRPr/>
            </a:pPr>
            <a:r>
              <a:rPr lang="en-US" altLang="en-US" sz="1800">
                <a:latin typeface="Arial" panose="020B0604020202020204" pitchFamily="34" charset="0"/>
              </a:rPr>
              <a:t>Next Steps</a:t>
            </a:r>
          </a:p>
          <a:p>
            <a:pPr marL="403225" indent="-403225">
              <a:spcBef>
                <a:spcPts val="600"/>
              </a:spcBef>
              <a:spcAft>
                <a:spcPts val="600"/>
              </a:spcAft>
              <a:buClr>
                <a:srgbClr val="00B388"/>
              </a:buClr>
              <a:defRPr/>
            </a:pPr>
            <a:r>
              <a:rPr lang="en-US" altLang="en-US" sz="1800" b="1">
                <a:latin typeface="Arial" panose="020B0604020202020204" pitchFamily="34" charset="0"/>
              </a:rPr>
              <a:t>Public Comment</a:t>
            </a:r>
          </a:p>
          <a:p>
            <a:pPr marL="403225" indent="-403225">
              <a:spcBef>
                <a:spcPts val="600"/>
              </a:spcBef>
              <a:spcAft>
                <a:spcPts val="600"/>
              </a:spcAft>
              <a:buClr>
                <a:srgbClr val="00B388"/>
              </a:buClr>
              <a:defRPr/>
            </a:pPr>
            <a:r>
              <a:rPr lang="en-US" altLang="en-US" sz="1800" b="1">
                <a:latin typeface="Arial" panose="020B0604020202020204" pitchFamily="34" charset="0"/>
              </a:rPr>
              <a:t>Board Discussion &amp; Direction to Staff</a:t>
            </a:r>
          </a:p>
        </p:txBody>
      </p:sp>
      <p:cxnSp>
        <p:nvCxnSpPr>
          <p:cNvPr id="5" name="Straight Connector 4">
            <a:extLst>
              <a:ext uri="{FF2B5EF4-FFF2-40B4-BE49-F238E27FC236}">
                <a16:creationId xmlns:a16="http://schemas.microsoft.com/office/drawing/2014/main" id="{8E3FCC9C-01B3-4E84-937D-37194833CBAB}"/>
              </a:ext>
            </a:extLst>
          </p:cNvPr>
          <p:cNvCxnSpPr>
            <a:cxnSpLocks/>
          </p:cNvCxnSpPr>
          <p:nvPr/>
        </p:nvCxnSpPr>
        <p:spPr>
          <a:xfrm>
            <a:off x="350982" y="557838"/>
            <a:ext cx="5515970"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97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ailroad : Vector Art"/>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8291" y="1860052"/>
            <a:ext cx="7227418" cy="2991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p:cNvPicPr>
            <a:picLocks noChangeAspect="1" noChangeArrowheads="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a:ext>
            </a:extLst>
          </a:blip>
          <a:srcRect/>
          <a:stretch/>
        </p:blipFill>
        <p:spPr bwMode="auto">
          <a:xfrm flipH="1">
            <a:off x="3525926" y="660196"/>
            <a:ext cx="2092148" cy="209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3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750"/>
                                        <p:tgtEl>
                                          <p:spTgt spid="205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79271DC8-DB89-484C-8DFB-F1EBF0601234}"/>
              </a:ext>
            </a:extLst>
          </p:cNvPr>
          <p:cNvSpPr>
            <a:spLocks noGrp="1"/>
          </p:cNvSpPr>
          <p:nvPr/>
        </p:nvSpPr>
        <p:spPr bwMode="auto">
          <a:xfrm>
            <a:off x="4113213" y="4849813"/>
            <a:ext cx="46990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spcBef>
                <a:spcPct val="20000"/>
              </a:spcBef>
              <a:buClr>
                <a:srgbClr val="990033"/>
              </a:buClr>
              <a:buSzPct val="65000"/>
              <a:buFont typeface="Wingdings" panose="05000000000000000000" pitchFamily="2" charset="2"/>
              <a:buNone/>
              <a:defRPr/>
            </a:pPr>
            <a:r>
              <a:rPr lang="en-US" altLang="en-US" sz="1200" spc="600">
                <a:solidFill>
                  <a:schemeClr val="bg1"/>
                </a:solidFill>
                <a:latin typeface="Arial" panose="020B0604020202020204" pitchFamily="34" charset="0"/>
                <a:cs typeface="+mn-cs"/>
              </a:rPr>
              <a:t>PLANNING &amp; GREEN PORT</a:t>
            </a:r>
          </a:p>
        </p:txBody>
      </p:sp>
      <p:sp>
        <p:nvSpPr>
          <p:cNvPr id="4" name="Title 3">
            <a:extLst>
              <a:ext uri="{FF2B5EF4-FFF2-40B4-BE49-F238E27FC236}">
                <a16:creationId xmlns:a16="http://schemas.microsoft.com/office/drawing/2014/main" id="{243BFCFE-C3F3-4381-950F-6A71E1290301}"/>
              </a:ext>
            </a:extLst>
          </p:cNvPr>
          <p:cNvSpPr>
            <a:spLocks noGrp="1"/>
          </p:cNvSpPr>
          <p:nvPr>
            <p:ph type="ctrTitle"/>
          </p:nvPr>
        </p:nvSpPr>
        <p:spPr>
          <a:xfrm>
            <a:off x="2579893" y="4035529"/>
            <a:ext cx="6054725" cy="643086"/>
          </a:xfrm>
        </p:spPr>
        <p:txBody>
          <a:bodyPr/>
          <a:lstStyle/>
          <a:p>
            <a:pPr eaLnBrk="1" hangingPunct="1"/>
            <a:r>
              <a:rPr lang="en-US" altLang="en-US" sz="2100">
                <a:solidFill>
                  <a:srgbClr val="006298"/>
                </a:solidFill>
                <a:ea typeface="Adobe Gothic Std B"/>
              </a:rPr>
              <a:t>Board of Port Commissioners</a:t>
            </a:r>
            <a:br>
              <a:rPr lang="en-US" altLang="en-US" sz="2100">
                <a:solidFill>
                  <a:srgbClr val="006298"/>
                </a:solidFill>
                <a:ea typeface="Adobe Gothic Std B"/>
              </a:rPr>
            </a:br>
            <a:endParaRPr lang="en-US" sz="2100">
              <a:solidFill>
                <a:srgbClr val="006298"/>
              </a:solidFill>
            </a:endParaRPr>
          </a:p>
        </p:txBody>
      </p:sp>
      <p:sp>
        <p:nvSpPr>
          <p:cNvPr id="5" name="Subtitle 4">
            <a:extLst>
              <a:ext uri="{FF2B5EF4-FFF2-40B4-BE49-F238E27FC236}">
                <a16:creationId xmlns:a16="http://schemas.microsoft.com/office/drawing/2014/main" id="{0C2025D5-A499-4340-91BB-63329CD9DBBD}"/>
              </a:ext>
            </a:extLst>
          </p:cNvPr>
          <p:cNvSpPr>
            <a:spLocks noGrp="1"/>
          </p:cNvSpPr>
          <p:nvPr>
            <p:ph type="subTitle" idx="1"/>
          </p:nvPr>
        </p:nvSpPr>
        <p:spPr>
          <a:xfrm>
            <a:off x="3717295" y="4430059"/>
            <a:ext cx="4917323" cy="485425"/>
          </a:xfrm>
        </p:spPr>
        <p:txBody>
          <a:bodyPr/>
          <a:lstStyle/>
          <a:p>
            <a:r>
              <a:rPr lang="en-US" altLang="en-US">
                <a:solidFill>
                  <a:srgbClr val="00B388"/>
                </a:solidFill>
                <a:ea typeface="Adobe Gothic Std B"/>
              </a:rPr>
              <a:t>December 7, 2020</a:t>
            </a:r>
            <a:br>
              <a:rPr lang="en-US" altLang="en-US">
                <a:solidFill>
                  <a:srgbClr val="00B388"/>
                </a:solidFill>
                <a:ea typeface="Adobe Gothic Std B"/>
              </a:rPr>
            </a:br>
            <a:endParaRPr lang="en-US">
              <a:solidFill>
                <a:srgbClr val="00B388"/>
              </a:solidFill>
            </a:endParaRPr>
          </a:p>
        </p:txBody>
      </p:sp>
      <p:sp>
        <p:nvSpPr>
          <p:cNvPr id="7" name="Rectangle 4">
            <a:extLst>
              <a:ext uri="{FF2B5EF4-FFF2-40B4-BE49-F238E27FC236}">
                <a16:creationId xmlns:a16="http://schemas.microsoft.com/office/drawing/2014/main" id="{7F601B57-972D-4FD6-94B5-12112D62BE65}"/>
              </a:ext>
            </a:extLst>
          </p:cNvPr>
          <p:cNvSpPr>
            <a:spLocks noChangeArrowheads="1"/>
          </p:cNvSpPr>
          <p:nvPr/>
        </p:nvSpPr>
        <p:spPr bwMode="auto">
          <a:xfrm>
            <a:off x="1064298" y="881974"/>
            <a:ext cx="701540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Aft>
                <a:spcPts val="600"/>
              </a:spcAft>
              <a:buNone/>
            </a:pPr>
            <a:r>
              <a:rPr lang="en-US" sz="2400">
                <a:solidFill>
                  <a:schemeClr val="bg1"/>
                </a:solidFill>
                <a:effectLst>
                  <a:outerShdw blurRad="38100" dist="38100" dir="2700000" algn="tl">
                    <a:srgbClr val="000000">
                      <a:alpha val="43137"/>
                    </a:srgbClr>
                  </a:outerShdw>
                </a:effectLst>
                <a:latin typeface="+mj-lt"/>
              </a:rPr>
              <a:t>PRESENTATION AND DIRECTION TO STAFF ON THE PORT MASTER PLAN UPDATE (PMPU), INCLUDING AN OVERVIEW OF THE COMMENTS RECEIVED ON THE REVISED DRAFT PMPU AND STAFF’S APPROACH TO REVISING THE DOCUMENT</a:t>
            </a:r>
          </a:p>
        </p:txBody>
      </p:sp>
      <p:sp>
        <p:nvSpPr>
          <p:cNvPr id="8" name="TextBox 8">
            <a:extLst>
              <a:ext uri="{FF2B5EF4-FFF2-40B4-BE49-F238E27FC236}">
                <a16:creationId xmlns:a16="http://schemas.microsoft.com/office/drawing/2014/main" id="{A9B14944-0D7B-45B4-9F8D-1B4269F2257C}"/>
              </a:ext>
            </a:extLst>
          </p:cNvPr>
          <p:cNvSpPr txBox="1">
            <a:spLocks noChangeArrowheads="1"/>
          </p:cNvSpPr>
          <p:nvPr/>
        </p:nvSpPr>
        <p:spPr bwMode="auto">
          <a:xfrm>
            <a:off x="108955" y="111128"/>
            <a:ext cx="1368157" cy="400110"/>
          </a:xfrm>
          <a:prstGeom prst="rect">
            <a:avLst/>
          </a:prstGeom>
          <a:noFill/>
          <a:ln>
            <a:noFill/>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rPr>
              <a:t>Agenda Item No. </a:t>
            </a: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rPr>
              <a:t>1</a:t>
            </a:r>
            <a:endPar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endParaRPr>
          </a:p>
          <a:p>
            <a:pPr eaLnBrk="1" hangingPunct="1">
              <a:defRPr/>
            </a:pPr>
            <a:r>
              <a:rPr lang="en-US" altLang="en-US" sz="1000" b="1">
                <a:solidFill>
                  <a:schemeClr val="bg1"/>
                </a:solidFill>
                <a:effectLst>
                  <a:outerShdw blurRad="38100" dist="38100" dir="2700000" algn="tl">
                    <a:srgbClr val="000000">
                      <a:alpha val="43137"/>
                    </a:srgbClr>
                  </a:outerShdw>
                </a:effectLst>
                <a:latin typeface="Arial" panose="020B0604020202020204" pitchFamily="34" charset="0"/>
                <a:cs typeface="+mn-cs"/>
              </a:rPr>
              <a:t>File No. 2020-0404</a:t>
            </a:r>
          </a:p>
        </p:txBody>
      </p:sp>
    </p:spTree>
    <p:extLst>
      <p:ext uri="{BB962C8B-B14F-4D97-AF65-F5344CB8AC3E}">
        <p14:creationId xmlns:p14="http://schemas.microsoft.com/office/powerpoint/2010/main" val="108717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9BE9480-4332-47D1-80B7-3086AB6C8AAF}"/>
              </a:ext>
            </a:extLst>
          </p:cNvPr>
          <p:cNvGrpSpPr/>
          <p:nvPr/>
        </p:nvGrpSpPr>
        <p:grpSpPr>
          <a:xfrm>
            <a:off x="1" y="2043792"/>
            <a:ext cx="9144000" cy="627387"/>
            <a:chOff x="1041283" y="2168121"/>
            <a:chExt cx="6906371" cy="627387"/>
          </a:xfrm>
        </p:grpSpPr>
        <p:sp>
          <p:nvSpPr>
            <p:cNvPr id="5" name="Rectangle 4">
              <a:extLst>
                <a:ext uri="{FF2B5EF4-FFF2-40B4-BE49-F238E27FC236}">
                  <a16:creationId xmlns:a16="http://schemas.microsoft.com/office/drawing/2014/main" id="{51A8EB5A-D4C3-4424-8555-BC6C4DCE4732}"/>
                </a:ext>
              </a:extLst>
            </p:cNvPr>
            <p:cNvSpPr>
              <a:spLocks noChangeArrowheads="1"/>
            </p:cNvSpPr>
            <p:nvPr/>
          </p:nvSpPr>
          <p:spPr bwMode="auto">
            <a:xfrm>
              <a:off x="1041283" y="2241510"/>
              <a:ext cx="69063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000" b="1" i="1">
                  <a:solidFill>
                    <a:schemeClr val="bg1"/>
                  </a:solidFill>
                  <a:effectLst>
                    <a:outerShdw blurRad="38100" dist="38100" dir="2700000" algn="tl">
                      <a:srgbClr val="000000">
                        <a:alpha val="43137"/>
                      </a:srgbClr>
                    </a:outerShdw>
                  </a:effectLst>
                  <a:latin typeface="+mj-lt"/>
                </a:rPr>
                <a:t>Background &amp; Public Engagement</a:t>
              </a:r>
              <a:endParaRPr lang="en-US" altLang="en-US" sz="3000" i="1">
                <a:solidFill>
                  <a:schemeClr val="bg1"/>
                </a:solidFill>
                <a:effectLst>
                  <a:outerShdw blurRad="38100" dist="38100" dir="2700000" algn="tl">
                    <a:srgbClr val="000000">
                      <a:alpha val="43137"/>
                    </a:srgbClr>
                  </a:outerShdw>
                </a:effectLst>
                <a:latin typeface="+mj-lt"/>
              </a:endParaRPr>
            </a:p>
          </p:txBody>
        </p:sp>
        <p:cxnSp>
          <p:nvCxnSpPr>
            <p:cNvPr id="6" name="Straight Connector 5">
              <a:extLst>
                <a:ext uri="{FF2B5EF4-FFF2-40B4-BE49-F238E27FC236}">
                  <a16:creationId xmlns:a16="http://schemas.microsoft.com/office/drawing/2014/main" id="{BB624109-4716-4619-938B-3F73AE932493}"/>
                </a:ext>
              </a:extLst>
            </p:cNvPr>
            <p:cNvCxnSpPr>
              <a:cxnSpLocks/>
            </p:cNvCxnSpPr>
            <p:nvPr/>
          </p:nvCxnSpPr>
          <p:spPr>
            <a:xfrm>
              <a:off x="1902279" y="2168121"/>
              <a:ext cx="5331278" cy="0"/>
            </a:xfrm>
            <a:prstGeom prst="line">
              <a:avLst/>
            </a:prstGeom>
            <a:ln w="12700">
              <a:solidFill>
                <a:srgbClr val="00B388"/>
              </a:solidFill>
            </a:ln>
          </p:spPr>
          <p:style>
            <a:lnRef idx="1">
              <a:schemeClr val="accent1"/>
            </a:lnRef>
            <a:fillRef idx="0">
              <a:schemeClr val="accent1"/>
            </a:fillRef>
            <a:effectRef idx="0">
              <a:schemeClr val="accent1"/>
            </a:effectRef>
            <a:fontRef idx="minor">
              <a:schemeClr val="tx1"/>
            </a:fontRef>
          </p:style>
        </p:cxnSp>
      </p:grpSp>
      <p:sp>
        <p:nvSpPr>
          <p:cNvPr id="7" name="Freeform 13">
            <a:extLst>
              <a:ext uri="{FF2B5EF4-FFF2-40B4-BE49-F238E27FC236}">
                <a16:creationId xmlns:a16="http://schemas.microsoft.com/office/drawing/2014/main" id="{407B3225-031B-4415-AF1A-8CD30643BB7F}"/>
              </a:ext>
            </a:extLst>
          </p:cNvPr>
          <p:cNvSpPr>
            <a:spLocks/>
          </p:cNvSpPr>
          <p:nvPr/>
        </p:nvSpPr>
        <p:spPr bwMode="auto">
          <a:xfrm>
            <a:off x="-7144" y="2874169"/>
            <a:ext cx="9151144" cy="2269331"/>
          </a:xfrm>
          <a:custGeom>
            <a:avLst/>
            <a:gdLst>
              <a:gd name="T0" fmla="*/ 0 w 3840"/>
              <a:gd name="T1" fmla="*/ 2147483647 h 951"/>
              <a:gd name="T2" fmla="*/ 2147483647 w 3840"/>
              <a:gd name="T3" fmla="*/ 2147483647 h 951"/>
              <a:gd name="T4" fmla="*/ 2147483647 w 3840"/>
              <a:gd name="T5" fmla="*/ 2147483647 h 951"/>
              <a:gd name="T6" fmla="*/ 2147483647 w 3840"/>
              <a:gd name="T7" fmla="*/ 2147483647 h 951"/>
              <a:gd name="T8" fmla="*/ 0 w 3840"/>
              <a:gd name="T9" fmla="*/ 2147483647 h 951"/>
              <a:gd name="T10" fmla="*/ 0 w 3840"/>
              <a:gd name="T11" fmla="*/ 2147483647 h 9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0" h="951">
                <a:moveTo>
                  <a:pt x="0" y="57"/>
                </a:moveTo>
                <a:cubicBezTo>
                  <a:pt x="0" y="57"/>
                  <a:pt x="142" y="326"/>
                  <a:pt x="1060" y="396"/>
                </a:cubicBezTo>
                <a:cubicBezTo>
                  <a:pt x="1977" y="465"/>
                  <a:pt x="3073" y="0"/>
                  <a:pt x="3840" y="203"/>
                </a:cubicBezTo>
                <a:cubicBezTo>
                  <a:pt x="3840" y="951"/>
                  <a:pt x="3840" y="951"/>
                  <a:pt x="3840" y="951"/>
                </a:cubicBezTo>
                <a:cubicBezTo>
                  <a:pt x="0" y="951"/>
                  <a:pt x="0" y="951"/>
                  <a:pt x="0" y="951"/>
                </a:cubicBezTo>
                <a:lnTo>
                  <a:pt x="0" y="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9">
            <a:extLst>
              <a:ext uri="{FF2B5EF4-FFF2-40B4-BE49-F238E27FC236}">
                <a16:creationId xmlns:a16="http://schemas.microsoft.com/office/drawing/2014/main" id="{4603BF17-B63E-4222-A41D-7FCEC66C73B2}"/>
              </a:ext>
            </a:extLst>
          </p:cNvPr>
          <p:cNvSpPr>
            <a:spLocks/>
          </p:cNvSpPr>
          <p:nvPr/>
        </p:nvSpPr>
        <p:spPr bwMode="auto">
          <a:xfrm>
            <a:off x="-7144" y="3109583"/>
            <a:ext cx="9151144" cy="2055019"/>
          </a:xfrm>
          <a:custGeom>
            <a:avLst/>
            <a:gdLst>
              <a:gd name="T0" fmla="*/ 0 w 3836"/>
              <a:gd name="T1" fmla="*/ 2147483647 h 860"/>
              <a:gd name="T2" fmla="*/ 2147483647 w 3836"/>
              <a:gd name="T3" fmla="*/ 2147483647 h 860"/>
              <a:gd name="T4" fmla="*/ 2147483647 w 3836"/>
              <a:gd name="T5" fmla="*/ 2147483647 h 860"/>
              <a:gd name="T6" fmla="*/ 2147483647 w 3836"/>
              <a:gd name="T7" fmla="*/ 2147483647 h 860"/>
              <a:gd name="T8" fmla="*/ 0 w 3836"/>
              <a:gd name="T9" fmla="*/ 2147483647 h 860"/>
              <a:gd name="T10" fmla="*/ 0 w 3836"/>
              <a:gd name="T11" fmla="*/ 2147483647 h 8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36" h="860">
                <a:moveTo>
                  <a:pt x="0" y="192"/>
                </a:moveTo>
                <a:cubicBezTo>
                  <a:pt x="0" y="192"/>
                  <a:pt x="579" y="461"/>
                  <a:pt x="1413" y="331"/>
                </a:cubicBezTo>
                <a:cubicBezTo>
                  <a:pt x="2247" y="200"/>
                  <a:pt x="3344" y="0"/>
                  <a:pt x="3836" y="279"/>
                </a:cubicBezTo>
                <a:cubicBezTo>
                  <a:pt x="3836" y="860"/>
                  <a:pt x="3836" y="860"/>
                  <a:pt x="3836" y="860"/>
                </a:cubicBezTo>
                <a:cubicBezTo>
                  <a:pt x="0" y="860"/>
                  <a:pt x="0" y="860"/>
                  <a:pt x="0" y="860"/>
                </a:cubicBezTo>
                <a:lnTo>
                  <a:pt x="0"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9" name="Graphic 45">
            <a:extLst>
              <a:ext uri="{FF2B5EF4-FFF2-40B4-BE49-F238E27FC236}">
                <a16:creationId xmlns:a16="http://schemas.microsoft.com/office/drawing/2014/main" id="{BD76D063-701A-4BD8-A686-6DC75971FE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766" y="4212431"/>
            <a:ext cx="17716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8601106-2E50-4793-8B4F-1A5AF361A533}"/>
              </a:ext>
            </a:extLst>
          </p:cNvPr>
          <p:cNvSpPr>
            <a:spLocks noChangeArrowheads="1"/>
          </p:cNvSpPr>
          <p:nvPr/>
        </p:nvSpPr>
        <p:spPr bwMode="auto">
          <a:xfrm>
            <a:off x="0" y="136220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ts val="200"/>
              </a:spcBef>
              <a:spcAft>
                <a:spcPts val="200"/>
              </a:spcAft>
              <a:buNone/>
            </a:pPr>
            <a:r>
              <a:rPr lang="en-US" altLang="en-US" sz="3400" b="1">
                <a:solidFill>
                  <a:schemeClr val="bg1"/>
                </a:solidFill>
                <a:effectLst>
                  <a:outerShdw blurRad="38100" dist="38100" dir="2700000" algn="tl">
                    <a:srgbClr val="000000">
                      <a:alpha val="43137"/>
                    </a:srgbClr>
                  </a:outerShdw>
                </a:effectLst>
                <a:latin typeface="+mj-lt"/>
              </a:rPr>
              <a:t>Port Master Plan Update</a:t>
            </a:r>
            <a:endParaRPr lang="en-US" altLang="en-US" sz="3400" i="1">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73036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86F832-FF3C-41D7-AB38-42935160B8FB}"/>
              </a:ext>
            </a:extLst>
          </p:cNvPr>
          <p:cNvGrpSpPr/>
          <p:nvPr/>
        </p:nvGrpSpPr>
        <p:grpSpPr>
          <a:xfrm>
            <a:off x="8143200" y="3429398"/>
            <a:ext cx="329503" cy="663579"/>
            <a:chOff x="9018569" y="3319602"/>
            <a:chExt cx="329503" cy="568352"/>
          </a:xfrm>
        </p:grpSpPr>
        <p:cxnSp>
          <p:nvCxnSpPr>
            <p:cNvPr id="69" name="Connector: Elbow 68">
              <a:extLst>
                <a:ext uri="{FF2B5EF4-FFF2-40B4-BE49-F238E27FC236}">
                  <a16:creationId xmlns:a16="http://schemas.microsoft.com/office/drawing/2014/main" id="{8501CD47-6AC3-4F21-96AA-9F6226485AF6}"/>
                </a:ext>
              </a:extLst>
            </p:cNvPr>
            <p:cNvCxnSpPr>
              <a:cxnSpLocks/>
            </p:cNvCxnSpPr>
            <p:nvPr/>
          </p:nvCxnSpPr>
          <p:spPr>
            <a:xfrm rot="16200000" flipH="1">
              <a:off x="8941637" y="3396534"/>
              <a:ext cx="344855" cy="190991"/>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71131CA-2A3F-4FF4-99FC-26969B31FA51}"/>
                </a:ext>
              </a:extLst>
            </p:cNvPr>
            <p:cNvSpPr/>
            <p:nvPr/>
          </p:nvSpPr>
          <p:spPr>
            <a:xfrm>
              <a:off x="9071390" y="3664456"/>
              <a:ext cx="276682" cy="223498"/>
            </a:xfrm>
            <a:prstGeom prst="rect">
              <a:avLst/>
            </a:prstGeom>
            <a:solidFill>
              <a:srgbClr val="17639B"/>
            </a:solidFill>
            <a:ln w="19050">
              <a:solidFill>
                <a:schemeClr val="bg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3</a:t>
              </a:r>
            </a:p>
          </p:txBody>
        </p:sp>
      </p:grpSp>
      <p:sp>
        <p:nvSpPr>
          <p:cNvPr id="61" name="TextBox 60">
            <a:extLst>
              <a:ext uri="{FF2B5EF4-FFF2-40B4-BE49-F238E27FC236}">
                <a16:creationId xmlns:a16="http://schemas.microsoft.com/office/drawing/2014/main" id="{0CDF2A69-4AAC-4C5B-91E0-F88067F2E836}"/>
              </a:ext>
            </a:extLst>
          </p:cNvPr>
          <p:cNvSpPr txBox="1"/>
          <p:nvPr/>
        </p:nvSpPr>
        <p:spPr>
          <a:xfrm>
            <a:off x="1704939" y="4390321"/>
            <a:ext cx="7154478" cy="410508"/>
          </a:xfrm>
          <a:prstGeom prst="rect">
            <a:avLst/>
          </a:prstGeom>
          <a:noFill/>
        </p:spPr>
        <p:txBody>
          <a:bodyPr wrap="square" lIns="0" rIns="0" rtlCol="0">
            <a:noAutofit/>
          </a:bodyPr>
          <a:lstStyle/>
          <a:p>
            <a:pPr>
              <a:lnSpc>
                <a:spcPct val="150000"/>
              </a:lnSpc>
            </a:pPr>
            <a:r>
              <a:rPr lang="en-US" sz="1400">
                <a:latin typeface="+mj-lt"/>
              </a:rPr>
              <a:t>Stakeholder Meetings               Public Events                BPC Meetings and Workshops</a:t>
            </a:r>
          </a:p>
        </p:txBody>
      </p:sp>
      <p:sp>
        <p:nvSpPr>
          <p:cNvPr id="64" name="Arrow: Pentagon 63">
            <a:extLst>
              <a:ext uri="{FF2B5EF4-FFF2-40B4-BE49-F238E27FC236}">
                <a16:creationId xmlns:a16="http://schemas.microsoft.com/office/drawing/2014/main" id="{9694F74C-3262-4699-9980-BD66E92218E3}"/>
              </a:ext>
            </a:extLst>
          </p:cNvPr>
          <p:cNvSpPr/>
          <p:nvPr/>
        </p:nvSpPr>
        <p:spPr>
          <a:xfrm>
            <a:off x="3344825" y="1495571"/>
            <a:ext cx="5248660" cy="365667"/>
          </a:xfrm>
          <a:prstGeom prst="homePlate">
            <a:avLst/>
          </a:prstGeom>
          <a:gradFill flip="none" rotWithShape="1">
            <a:gsLst>
              <a:gs pos="27000">
                <a:srgbClr val="17639B"/>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effectLst>
                  <a:outerShdw blurRad="38100" dist="38100" dir="2700000" algn="tl">
                    <a:srgbClr val="000000">
                      <a:alpha val="43137"/>
                    </a:srgbClr>
                  </a:outerShdw>
                </a:effectLst>
              </a:rPr>
              <a:t>Draft PMPU</a:t>
            </a:r>
          </a:p>
        </p:txBody>
      </p:sp>
      <p:sp>
        <p:nvSpPr>
          <p:cNvPr id="62" name="Arrow: Pentagon 61">
            <a:extLst>
              <a:ext uri="{FF2B5EF4-FFF2-40B4-BE49-F238E27FC236}">
                <a16:creationId xmlns:a16="http://schemas.microsoft.com/office/drawing/2014/main" id="{2CAFE4B1-5F37-4AA5-B654-519BA2CA8183}"/>
              </a:ext>
            </a:extLst>
          </p:cNvPr>
          <p:cNvSpPr/>
          <p:nvPr/>
        </p:nvSpPr>
        <p:spPr>
          <a:xfrm>
            <a:off x="597568" y="687876"/>
            <a:ext cx="2596640" cy="357362"/>
          </a:xfrm>
          <a:prstGeom prst="homePlate">
            <a:avLst/>
          </a:prstGeom>
          <a:gradFill flip="none" rotWithShape="1">
            <a:gsLst>
              <a:gs pos="27000">
                <a:srgbClr val="17639B"/>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effectLst>
                  <a:outerShdw blurRad="38100" dist="38100" dir="2700000" algn="tl">
                    <a:srgbClr val="000000">
                      <a:alpha val="43137"/>
                    </a:srgbClr>
                  </a:outerShdw>
                </a:effectLst>
              </a:rPr>
              <a:t>Vision Statement &amp; </a:t>
            </a:r>
          </a:p>
          <a:p>
            <a:pPr algn="ctr"/>
            <a:r>
              <a:rPr lang="en-US" sz="1050" b="1">
                <a:effectLst>
                  <a:outerShdw blurRad="38100" dist="38100" dir="2700000" algn="tl">
                    <a:srgbClr val="000000">
                      <a:alpha val="43137"/>
                    </a:srgbClr>
                  </a:outerShdw>
                </a:effectLst>
              </a:rPr>
              <a:t>Guiding Principles</a:t>
            </a:r>
          </a:p>
        </p:txBody>
      </p:sp>
      <p:sp>
        <p:nvSpPr>
          <p:cNvPr id="63" name="Arrow: Pentagon 62">
            <a:extLst>
              <a:ext uri="{FF2B5EF4-FFF2-40B4-BE49-F238E27FC236}">
                <a16:creationId xmlns:a16="http://schemas.microsoft.com/office/drawing/2014/main" id="{CCFF3B9A-CAC6-4425-9C8B-497BCD0F6863}"/>
              </a:ext>
            </a:extLst>
          </p:cNvPr>
          <p:cNvSpPr/>
          <p:nvPr/>
        </p:nvSpPr>
        <p:spPr>
          <a:xfrm>
            <a:off x="2142920" y="1086879"/>
            <a:ext cx="1966880" cy="365439"/>
          </a:xfrm>
          <a:prstGeom prst="homePlate">
            <a:avLst/>
          </a:prstGeom>
          <a:gradFill flip="none" rotWithShape="1">
            <a:gsLst>
              <a:gs pos="27000">
                <a:srgbClr val="17639B"/>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effectLst>
                  <a:outerShdw blurRad="38100" dist="38100" dir="2700000" algn="tl">
                    <a:srgbClr val="000000">
                      <a:alpha val="43137"/>
                    </a:srgbClr>
                  </a:outerShdw>
                </a:effectLst>
              </a:rPr>
              <a:t>Framework Report</a:t>
            </a:r>
          </a:p>
        </p:txBody>
      </p:sp>
      <p:sp>
        <p:nvSpPr>
          <p:cNvPr id="65" name="TextBox 64">
            <a:extLst>
              <a:ext uri="{FF2B5EF4-FFF2-40B4-BE49-F238E27FC236}">
                <a16:creationId xmlns:a16="http://schemas.microsoft.com/office/drawing/2014/main" id="{36EF497F-10F0-4D1A-800F-8EB2231578A3}"/>
              </a:ext>
            </a:extLst>
          </p:cNvPr>
          <p:cNvSpPr txBox="1"/>
          <p:nvPr/>
        </p:nvSpPr>
        <p:spPr>
          <a:xfrm>
            <a:off x="348124" y="234801"/>
            <a:ext cx="6717114" cy="357717"/>
          </a:xfrm>
          <a:prstGeom prst="rect">
            <a:avLst/>
          </a:prstGeom>
          <a:noFill/>
        </p:spPr>
        <p:txBody>
          <a:bodyPr wrap="square" lIns="0" rIns="0" rtlCol="0">
            <a:noAutofit/>
          </a:bodyPr>
          <a:lstStyle/>
          <a:p>
            <a:r>
              <a:rPr lang="en-US" sz="2000" b="1">
                <a:solidFill>
                  <a:srgbClr val="005AA0"/>
                </a:solidFill>
                <a:latin typeface="+mj-lt"/>
              </a:rPr>
              <a:t>PMPU Public Outreach and Stakeholder Engagement</a:t>
            </a:r>
          </a:p>
        </p:txBody>
      </p:sp>
      <p:sp>
        <p:nvSpPr>
          <p:cNvPr id="66" name="Rectangle 65">
            <a:extLst>
              <a:ext uri="{FF2B5EF4-FFF2-40B4-BE49-F238E27FC236}">
                <a16:creationId xmlns:a16="http://schemas.microsoft.com/office/drawing/2014/main" id="{2D576CE1-27F7-4C32-9BCE-BBFCE4123E5F}"/>
              </a:ext>
            </a:extLst>
          </p:cNvPr>
          <p:cNvSpPr/>
          <p:nvPr/>
        </p:nvSpPr>
        <p:spPr>
          <a:xfrm>
            <a:off x="1132078" y="4449035"/>
            <a:ext cx="525009" cy="308283"/>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Rectangle 66">
            <a:extLst>
              <a:ext uri="{FF2B5EF4-FFF2-40B4-BE49-F238E27FC236}">
                <a16:creationId xmlns:a16="http://schemas.microsoft.com/office/drawing/2014/main" id="{82E62BBC-B81C-4B4F-B0E8-9FB0A1CCECEB}"/>
              </a:ext>
            </a:extLst>
          </p:cNvPr>
          <p:cNvSpPr/>
          <p:nvPr/>
        </p:nvSpPr>
        <p:spPr>
          <a:xfrm>
            <a:off x="3577622" y="4449035"/>
            <a:ext cx="525009" cy="308283"/>
          </a:xfrm>
          <a:prstGeom prst="rect">
            <a:avLst/>
          </a:prstGeom>
          <a:solidFill>
            <a:srgbClr val="F3A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Rectangle 67">
            <a:extLst>
              <a:ext uri="{FF2B5EF4-FFF2-40B4-BE49-F238E27FC236}">
                <a16:creationId xmlns:a16="http://schemas.microsoft.com/office/drawing/2014/main" id="{77711D56-3D1B-4336-95CC-7F06B0E65066}"/>
              </a:ext>
            </a:extLst>
          </p:cNvPr>
          <p:cNvSpPr/>
          <p:nvPr/>
        </p:nvSpPr>
        <p:spPr>
          <a:xfrm>
            <a:off x="5444147" y="4449035"/>
            <a:ext cx="525009" cy="308283"/>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468109FE-D34F-4EDB-8816-DDF6D7042115}"/>
              </a:ext>
            </a:extLst>
          </p:cNvPr>
          <p:cNvGrpSpPr/>
          <p:nvPr/>
        </p:nvGrpSpPr>
        <p:grpSpPr>
          <a:xfrm>
            <a:off x="576263" y="2000765"/>
            <a:ext cx="7891358" cy="2177333"/>
            <a:chOff x="544427" y="2760009"/>
            <a:chExt cx="10521806" cy="3132663"/>
          </a:xfrm>
        </p:grpSpPr>
        <p:sp>
          <p:nvSpPr>
            <p:cNvPr id="74" name="Rectangle 73">
              <a:extLst>
                <a:ext uri="{FF2B5EF4-FFF2-40B4-BE49-F238E27FC236}">
                  <a16:creationId xmlns:a16="http://schemas.microsoft.com/office/drawing/2014/main" id="{44F3AAB3-3DBA-4A93-BD36-7B7A7AF4D6D3}"/>
                </a:ext>
              </a:extLst>
            </p:cNvPr>
            <p:cNvSpPr/>
            <p:nvPr/>
          </p:nvSpPr>
          <p:spPr>
            <a:xfrm>
              <a:off x="10234131" y="2916161"/>
              <a:ext cx="770529" cy="767712"/>
            </a:xfrm>
            <a:prstGeom prst="rect">
              <a:avLst/>
            </a:prstGeom>
            <a:solidFill>
              <a:srgbClr val="966138"/>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t>70</a:t>
              </a:r>
            </a:p>
          </p:txBody>
        </p:sp>
        <p:cxnSp>
          <p:nvCxnSpPr>
            <p:cNvPr id="75" name="Straight Connector 74">
              <a:extLst>
                <a:ext uri="{FF2B5EF4-FFF2-40B4-BE49-F238E27FC236}">
                  <a16:creationId xmlns:a16="http://schemas.microsoft.com/office/drawing/2014/main" id="{A4DEF3AE-CDCD-40BF-B8B0-3FD32E41EB3E}"/>
                </a:ext>
              </a:extLst>
            </p:cNvPr>
            <p:cNvCxnSpPr>
              <a:cxnSpLocks/>
            </p:cNvCxnSpPr>
            <p:nvPr/>
          </p:nvCxnSpPr>
          <p:spPr>
            <a:xfrm flipV="1">
              <a:off x="10625941" y="3644937"/>
              <a:ext cx="0" cy="483474"/>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C2C59D-C5F7-4DFE-858A-8EA8B9D351FC}"/>
                </a:ext>
              </a:extLst>
            </p:cNvPr>
            <p:cNvCxnSpPr>
              <a:cxnSpLocks/>
            </p:cNvCxnSpPr>
            <p:nvPr/>
          </p:nvCxnSpPr>
          <p:spPr>
            <a:xfrm>
              <a:off x="910239" y="4399566"/>
              <a:ext cx="9763981"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9FE8170-2AE3-4DA2-8D5C-95A658912ADD}"/>
                </a:ext>
              </a:extLst>
            </p:cNvPr>
            <p:cNvSpPr/>
            <p:nvPr/>
          </p:nvSpPr>
          <p:spPr>
            <a:xfrm>
              <a:off x="572834" y="3090733"/>
              <a:ext cx="712680" cy="725287"/>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a:t>55</a:t>
              </a:r>
            </a:p>
          </p:txBody>
        </p:sp>
        <p:sp>
          <p:nvSpPr>
            <p:cNvPr id="9" name="Rectangle 8">
              <a:extLst>
                <a:ext uri="{FF2B5EF4-FFF2-40B4-BE49-F238E27FC236}">
                  <a16:creationId xmlns:a16="http://schemas.microsoft.com/office/drawing/2014/main" id="{5B422F05-13AC-4093-9202-A4AA1A708433}"/>
                </a:ext>
              </a:extLst>
            </p:cNvPr>
            <p:cNvSpPr/>
            <p:nvPr/>
          </p:nvSpPr>
          <p:spPr>
            <a:xfrm>
              <a:off x="1851011" y="3153800"/>
              <a:ext cx="588740" cy="599152"/>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300" b="1"/>
                <a:t>30</a:t>
              </a:r>
            </a:p>
          </p:txBody>
        </p:sp>
        <p:sp>
          <p:nvSpPr>
            <p:cNvPr id="11" name="Rectangle 10">
              <a:extLst>
                <a:ext uri="{FF2B5EF4-FFF2-40B4-BE49-F238E27FC236}">
                  <a16:creationId xmlns:a16="http://schemas.microsoft.com/office/drawing/2014/main" id="{C5C353D5-8A4A-4D96-A12C-F22407019223}"/>
                </a:ext>
              </a:extLst>
            </p:cNvPr>
            <p:cNvSpPr/>
            <p:nvPr/>
          </p:nvSpPr>
          <p:spPr>
            <a:xfrm>
              <a:off x="3105941" y="3216864"/>
              <a:ext cx="464801" cy="473023"/>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700" b="1"/>
                <a:t>13</a:t>
              </a:r>
            </a:p>
          </p:txBody>
        </p:sp>
        <p:sp>
          <p:nvSpPr>
            <p:cNvPr id="13" name="Rectangle 12">
              <a:extLst>
                <a:ext uri="{FF2B5EF4-FFF2-40B4-BE49-F238E27FC236}">
                  <a16:creationId xmlns:a16="http://schemas.microsoft.com/office/drawing/2014/main" id="{400DF052-4806-4146-B87D-A4024B7D150B}"/>
                </a:ext>
              </a:extLst>
            </p:cNvPr>
            <p:cNvSpPr/>
            <p:nvPr/>
          </p:nvSpPr>
          <p:spPr>
            <a:xfrm>
              <a:off x="4322147" y="3216864"/>
              <a:ext cx="464803" cy="473023"/>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a:t>17</a:t>
              </a:r>
            </a:p>
          </p:txBody>
        </p:sp>
        <p:sp>
          <p:nvSpPr>
            <p:cNvPr id="21" name="Rectangle 20">
              <a:extLst>
                <a:ext uri="{FF2B5EF4-FFF2-40B4-BE49-F238E27FC236}">
                  <a16:creationId xmlns:a16="http://schemas.microsoft.com/office/drawing/2014/main" id="{E98482D5-2439-4EE2-8941-9F151B414166}"/>
                </a:ext>
              </a:extLst>
            </p:cNvPr>
            <p:cNvSpPr/>
            <p:nvPr/>
          </p:nvSpPr>
          <p:spPr>
            <a:xfrm>
              <a:off x="544427" y="5308382"/>
              <a:ext cx="304082" cy="309462"/>
            </a:xfrm>
            <a:prstGeom prst="rect">
              <a:avLst/>
            </a:prstGeom>
            <a:solidFill>
              <a:srgbClr val="F3AB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2</a:t>
              </a:r>
            </a:p>
          </p:txBody>
        </p:sp>
        <p:cxnSp>
          <p:nvCxnSpPr>
            <p:cNvPr id="23" name="Connector: Elbow 22">
              <a:extLst>
                <a:ext uri="{FF2B5EF4-FFF2-40B4-BE49-F238E27FC236}">
                  <a16:creationId xmlns:a16="http://schemas.microsoft.com/office/drawing/2014/main" id="{90996747-3A49-4E87-A617-5BB898C37368}"/>
                </a:ext>
              </a:extLst>
            </p:cNvPr>
            <p:cNvCxnSpPr>
              <a:cxnSpLocks/>
              <a:endCxn id="21" idx="0"/>
            </p:cNvCxnSpPr>
            <p:nvPr/>
          </p:nvCxnSpPr>
          <p:spPr>
            <a:xfrm rot="5400000">
              <a:off x="521755" y="4919899"/>
              <a:ext cx="563198" cy="213769"/>
            </a:xfrm>
            <a:prstGeom prst="bentConnector3">
              <a:avLst/>
            </a:prstGeom>
            <a:ln w="19050">
              <a:solidFill>
                <a:srgbClr val="F3AB1E"/>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8602B6A-91A8-4696-AE88-8E3ECD8A6E0E}"/>
                </a:ext>
              </a:extLst>
            </p:cNvPr>
            <p:cNvCxnSpPr>
              <a:cxnSpLocks/>
            </p:cNvCxnSpPr>
            <p:nvPr/>
          </p:nvCxnSpPr>
          <p:spPr>
            <a:xfrm rot="16200000" flipH="1">
              <a:off x="843966" y="4844595"/>
              <a:ext cx="408469" cy="20964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1E039C-6CDF-424E-B14D-013A95A6CC18}"/>
                </a:ext>
              </a:extLst>
            </p:cNvPr>
            <p:cNvCxnSpPr>
              <a:cxnSpLocks/>
            </p:cNvCxnSpPr>
            <p:nvPr/>
          </p:nvCxnSpPr>
          <p:spPr>
            <a:xfrm flipV="1">
              <a:off x="924442" y="3644828"/>
              <a:ext cx="0" cy="483474"/>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AFCFF83-2232-401A-8E5D-A8EFEFE9F54F}"/>
                </a:ext>
              </a:extLst>
            </p:cNvPr>
            <p:cNvSpPr/>
            <p:nvPr/>
          </p:nvSpPr>
          <p:spPr>
            <a:xfrm>
              <a:off x="1000982" y="5153653"/>
              <a:ext cx="304082" cy="309462"/>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5</a:t>
              </a:r>
            </a:p>
          </p:txBody>
        </p:sp>
        <p:cxnSp>
          <p:nvCxnSpPr>
            <p:cNvPr id="36" name="Straight Connector 35">
              <a:extLst>
                <a:ext uri="{FF2B5EF4-FFF2-40B4-BE49-F238E27FC236}">
                  <a16:creationId xmlns:a16="http://schemas.microsoft.com/office/drawing/2014/main" id="{7715D13E-95DB-46B2-9A69-230ABF8A65CE}"/>
                </a:ext>
              </a:extLst>
            </p:cNvPr>
            <p:cNvCxnSpPr>
              <a:cxnSpLocks/>
            </p:cNvCxnSpPr>
            <p:nvPr/>
          </p:nvCxnSpPr>
          <p:spPr>
            <a:xfrm flipV="1">
              <a:off x="2147900" y="3644828"/>
              <a:ext cx="0" cy="483474"/>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C0CE21-E4E0-4DF8-B9A6-A54520EE03A8}"/>
                </a:ext>
              </a:extLst>
            </p:cNvPr>
            <p:cNvCxnSpPr>
              <a:cxnSpLocks/>
            </p:cNvCxnSpPr>
            <p:nvPr/>
          </p:nvCxnSpPr>
          <p:spPr>
            <a:xfrm flipV="1">
              <a:off x="3331090" y="3650495"/>
              <a:ext cx="0" cy="483474"/>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253472-B3DE-4855-AC31-448DB6BB735E}"/>
                </a:ext>
              </a:extLst>
            </p:cNvPr>
            <p:cNvCxnSpPr>
              <a:cxnSpLocks/>
            </p:cNvCxnSpPr>
            <p:nvPr/>
          </p:nvCxnSpPr>
          <p:spPr>
            <a:xfrm flipV="1">
              <a:off x="4554548" y="3650495"/>
              <a:ext cx="0" cy="483474"/>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9F19F03-15A8-47C4-9B69-E1D1792DE4CA}"/>
                </a:ext>
              </a:extLst>
            </p:cNvPr>
            <p:cNvSpPr/>
            <p:nvPr/>
          </p:nvSpPr>
          <p:spPr>
            <a:xfrm>
              <a:off x="1762963" y="5308382"/>
              <a:ext cx="304082" cy="309462"/>
            </a:xfrm>
            <a:prstGeom prst="rect">
              <a:avLst/>
            </a:prstGeom>
            <a:solidFill>
              <a:srgbClr val="F3AB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5</a:t>
              </a:r>
            </a:p>
          </p:txBody>
        </p:sp>
        <p:cxnSp>
          <p:nvCxnSpPr>
            <p:cNvPr id="44" name="Connector: Elbow 43">
              <a:extLst>
                <a:ext uri="{FF2B5EF4-FFF2-40B4-BE49-F238E27FC236}">
                  <a16:creationId xmlns:a16="http://schemas.microsoft.com/office/drawing/2014/main" id="{B1BA96AA-C294-465A-A4B7-791BED9C21E0}"/>
                </a:ext>
              </a:extLst>
            </p:cNvPr>
            <p:cNvCxnSpPr>
              <a:cxnSpLocks/>
              <a:endCxn id="43" idx="0"/>
            </p:cNvCxnSpPr>
            <p:nvPr/>
          </p:nvCxnSpPr>
          <p:spPr>
            <a:xfrm rot="5400000">
              <a:off x="1740291" y="4919899"/>
              <a:ext cx="563198" cy="213769"/>
            </a:xfrm>
            <a:prstGeom prst="bentConnector3">
              <a:avLst/>
            </a:prstGeom>
            <a:ln w="19050">
              <a:solidFill>
                <a:srgbClr val="F3AB1E"/>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098AAEC5-19CA-4FE9-992B-3FE5944B48A6}"/>
                </a:ext>
              </a:extLst>
            </p:cNvPr>
            <p:cNvCxnSpPr>
              <a:cxnSpLocks/>
            </p:cNvCxnSpPr>
            <p:nvPr/>
          </p:nvCxnSpPr>
          <p:spPr>
            <a:xfrm rot="16200000" flipH="1">
              <a:off x="2062502" y="4844595"/>
              <a:ext cx="408469" cy="20964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AFAC366-E2DB-4DD0-B772-3665BBBE9ADD}"/>
                </a:ext>
              </a:extLst>
            </p:cNvPr>
            <p:cNvSpPr/>
            <p:nvPr/>
          </p:nvSpPr>
          <p:spPr>
            <a:xfrm>
              <a:off x="2219518" y="5153653"/>
              <a:ext cx="304082" cy="309462"/>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7</a:t>
              </a:r>
            </a:p>
          </p:txBody>
        </p:sp>
        <p:cxnSp>
          <p:nvCxnSpPr>
            <p:cNvPr id="57" name="Connector: Elbow 56">
              <a:extLst>
                <a:ext uri="{FF2B5EF4-FFF2-40B4-BE49-F238E27FC236}">
                  <a16:creationId xmlns:a16="http://schemas.microsoft.com/office/drawing/2014/main" id="{A761F3FA-E58B-4E30-B47D-446C03062735}"/>
                </a:ext>
              </a:extLst>
            </p:cNvPr>
            <p:cNvCxnSpPr>
              <a:cxnSpLocks/>
            </p:cNvCxnSpPr>
            <p:nvPr/>
          </p:nvCxnSpPr>
          <p:spPr>
            <a:xfrm rot="16200000" flipH="1">
              <a:off x="4460876" y="4844594"/>
              <a:ext cx="408469" cy="20964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A1352F2-681A-4D30-8957-8C1B4CD24781}"/>
                </a:ext>
              </a:extLst>
            </p:cNvPr>
            <p:cNvSpPr/>
            <p:nvPr/>
          </p:nvSpPr>
          <p:spPr>
            <a:xfrm>
              <a:off x="4617892" y="5153652"/>
              <a:ext cx="304082" cy="309462"/>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2</a:t>
              </a:r>
            </a:p>
          </p:txBody>
        </p:sp>
        <p:cxnSp>
          <p:nvCxnSpPr>
            <p:cNvPr id="59" name="Connector: Elbow 58">
              <a:extLst>
                <a:ext uri="{FF2B5EF4-FFF2-40B4-BE49-F238E27FC236}">
                  <a16:creationId xmlns:a16="http://schemas.microsoft.com/office/drawing/2014/main" id="{4E42F01E-CC55-4B8A-8768-5EB9FE14EFF3}"/>
                </a:ext>
              </a:extLst>
            </p:cNvPr>
            <p:cNvCxnSpPr>
              <a:cxnSpLocks/>
            </p:cNvCxnSpPr>
            <p:nvPr/>
          </p:nvCxnSpPr>
          <p:spPr>
            <a:xfrm rot="16200000" flipH="1">
              <a:off x="3241275" y="4844595"/>
              <a:ext cx="408469" cy="20964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FC95682-1F15-4FE9-A214-D7BE19E3B61D}"/>
                </a:ext>
              </a:extLst>
            </p:cNvPr>
            <p:cNvSpPr/>
            <p:nvPr/>
          </p:nvSpPr>
          <p:spPr>
            <a:xfrm>
              <a:off x="3398290" y="5153653"/>
              <a:ext cx="304082" cy="309462"/>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3</a:t>
              </a:r>
            </a:p>
          </p:txBody>
        </p:sp>
        <p:sp>
          <p:nvSpPr>
            <p:cNvPr id="5" name="Oval 4">
              <a:extLst>
                <a:ext uri="{FF2B5EF4-FFF2-40B4-BE49-F238E27FC236}">
                  <a16:creationId xmlns:a16="http://schemas.microsoft.com/office/drawing/2014/main" id="{D1470C56-D1AC-40D8-A5B7-B00D1C7DA403}"/>
                </a:ext>
              </a:extLst>
            </p:cNvPr>
            <p:cNvSpPr/>
            <p:nvPr/>
          </p:nvSpPr>
          <p:spPr>
            <a:xfrm>
              <a:off x="572835" y="4039169"/>
              <a:ext cx="712680" cy="725287"/>
            </a:xfrm>
            <a:prstGeom prst="ellipse">
              <a:avLst/>
            </a:prstGeom>
            <a:solidFill>
              <a:schemeClr val="bg1"/>
            </a:solidFill>
            <a:ln w="190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spc="-150">
                  <a:solidFill>
                    <a:schemeClr val="bg1">
                      <a:lumMod val="50000"/>
                    </a:schemeClr>
                  </a:solidFill>
                </a:rPr>
                <a:t>2013</a:t>
              </a:r>
            </a:p>
          </p:txBody>
        </p:sp>
        <p:sp>
          <p:nvSpPr>
            <p:cNvPr id="8" name="Oval 7">
              <a:extLst>
                <a:ext uri="{FF2B5EF4-FFF2-40B4-BE49-F238E27FC236}">
                  <a16:creationId xmlns:a16="http://schemas.microsoft.com/office/drawing/2014/main" id="{4C1F1F08-3AF8-42F2-92FC-79D5FFAE0928}"/>
                </a:ext>
              </a:extLst>
            </p:cNvPr>
            <p:cNvSpPr/>
            <p:nvPr/>
          </p:nvSpPr>
          <p:spPr>
            <a:xfrm>
              <a:off x="1789041" y="4039169"/>
              <a:ext cx="712680" cy="725287"/>
            </a:xfrm>
            <a:prstGeom prst="ellipse">
              <a:avLst/>
            </a:prstGeom>
            <a:solidFill>
              <a:schemeClr val="bg1"/>
            </a:solidFill>
            <a:ln w="190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spc="-150">
                  <a:solidFill>
                    <a:schemeClr val="bg1">
                      <a:lumMod val="50000"/>
                    </a:schemeClr>
                  </a:solidFill>
                </a:rPr>
                <a:t>2014</a:t>
              </a:r>
            </a:p>
          </p:txBody>
        </p:sp>
        <p:sp>
          <p:nvSpPr>
            <p:cNvPr id="10" name="Oval 9">
              <a:extLst>
                <a:ext uri="{FF2B5EF4-FFF2-40B4-BE49-F238E27FC236}">
                  <a16:creationId xmlns:a16="http://schemas.microsoft.com/office/drawing/2014/main" id="{D8F8BA56-2EC3-4B73-890D-687C7B1F71F3}"/>
                </a:ext>
              </a:extLst>
            </p:cNvPr>
            <p:cNvSpPr/>
            <p:nvPr/>
          </p:nvSpPr>
          <p:spPr>
            <a:xfrm>
              <a:off x="2982002" y="4039169"/>
              <a:ext cx="712680" cy="725287"/>
            </a:xfrm>
            <a:prstGeom prst="ellipse">
              <a:avLst/>
            </a:prstGeom>
            <a:solidFill>
              <a:schemeClr val="bg1"/>
            </a:solidFill>
            <a:ln w="190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spc="-150">
                  <a:solidFill>
                    <a:schemeClr val="bg1">
                      <a:lumMod val="50000"/>
                    </a:schemeClr>
                  </a:solidFill>
                </a:rPr>
                <a:t>2015</a:t>
              </a:r>
            </a:p>
          </p:txBody>
        </p:sp>
        <p:sp>
          <p:nvSpPr>
            <p:cNvPr id="12" name="Oval 11">
              <a:extLst>
                <a:ext uri="{FF2B5EF4-FFF2-40B4-BE49-F238E27FC236}">
                  <a16:creationId xmlns:a16="http://schemas.microsoft.com/office/drawing/2014/main" id="{75A342D7-CDA6-49DD-AC09-0B4A2370DC66}"/>
                </a:ext>
              </a:extLst>
            </p:cNvPr>
            <p:cNvSpPr/>
            <p:nvPr/>
          </p:nvSpPr>
          <p:spPr>
            <a:xfrm>
              <a:off x="4198209" y="4039169"/>
              <a:ext cx="712680" cy="725287"/>
            </a:xfrm>
            <a:prstGeom prst="ellipse">
              <a:avLst/>
            </a:prstGeom>
            <a:solidFill>
              <a:schemeClr val="bg1"/>
            </a:solidFill>
            <a:ln w="190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spc="-150">
                  <a:solidFill>
                    <a:schemeClr val="bg1">
                      <a:lumMod val="50000"/>
                    </a:schemeClr>
                  </a:solidFill>
                </a:rPr>
                <a:t>2016</a:t>
              </a:r>
            </a:p>
          </p:txBody>
        </p:sp>
        <p:sp>
          <p:nvSpPr>
            <p:cNvPr id="15" name="Rectangle 14">
              <a:extLst>
                <a:ext uri="{FF2B5EF4-FFF2-40B4-BE49-F238E27FC236}">
                  <a16:creationId xmlns:a16="http://schemas.microsoft.com/office/drawing/2014/main" id="{D6E8F4F7-3A13-43F0-96CC-0BD771164806}"/>
                </a:ext>
              </a:extLst>
            </p:cNvPr>
            <p:cNvSpPr/>
            <p:nvPr/>
          </p:nvSpPr>
          <p:spPr>
            <a:xfrm>
              <a:off x="5528578" y="2855140"/>
              <a:ext cx="865683" cy="834747"/>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t>70</a:t>
              </a:r>
            </a:p>
          </p:txBody>
        </p:sp>
        <p:sp>
          <p:nvSpPr>
            <p:cNvPr id="17" name="Rectangle 16">
              <a:extLst>
                <a:ext uri="{FF2B5EF4-FFF2-40B4-BE49-F238E27FC236}">
                  <a16:creationId xmlns:a16="http://schemas.microsoft.com/office/drawing/2014/main" id="{35419821-387E-4302-932B-6430AC162D0C}"/>
                </a:ext>
              </a:extLst>
            </p:cNvPr>
            <p:cNvSpPr/>
            <p:nvPr/>
          </p:nvSpPr>
          <p:spPr>
            <a:xfrm>
              <a:off x="7055529" y="2916619"/>
              <a:ext cx="771033" cy="784669"/>
            </a:xfrm>
            <a:prstGeom prst="rect">
              <a:avLst/>
            </a:prstGeom>
            <a:solidFill>
              <a:srgbClr val="966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a:t>51</a:t>
              </a:r>
            </a:p>
          </p:txBody>
        </p:sp>
        <p:cxnSp>
          <p:nvCxnSpPr>
            <p:cNvPr id="39" name="Straight Connector 38">
              <a:extLst>
                <a:ext uri="{FF2B5EF4-FFF2-40B4-BE49-F238E27FC236}">
                  <a16:creationId xmlns:a16="http://schemas.microsoft.com/office/drawing/2014/main" id="{FEF11CAE-055B-47EE-8821-F0AED4875B83}"/>
                </a:ext>
              </a:extLst>
            </p:cNvPr>
            <p:cNvCxnSpPr>
              <a:cxnSpLocks/>
            </p:cNvCxnSpPr>
            <p:nvPr/>
          </p:nvCxnSpPr>
          <p:spPr>
            <a:xfrm flipV="1">
              <a:off x="5961421" y="3502959"/>
              <a:ext cx="0" cy="587271"/>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00397D1-2EC8-464D-9530-65C1D4CAAC97}"/>
                </a:ext>
              </a:extLst>
            </p:cNvPr>
            <p:cNvCxnSpPr>
              <a:cxnSpLocks/>
            </p:cNvCxnSpPr>
            <p:nvPr/>
          </p:nvCxnSpPr>
          <p:spPr>
            <a:xfrm flipV="1">
              <a:off x="7447542" y="3502959"/>
              <a:ext cx="0" cy="587271"/>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D5DAD-44AC-4EA2-9391-30A635E2F193}"/>
                </a:ext>
              </a:extLst>
            </p:cNvPr>
            <p:cNvCxnSpPr>
              <a:cxnSpLocks/>
            </p:cNvCxnSpPr>
            <p:nvPr/>
          </p:nvCxnSpPr>
          <p:spPr>
            <a:xfrm flipV="1">
              <a:off x="8924167" y="3496073"/>
              <a:ext cx="0" cy="587271"/>
            </a:xfrm>
            <a:prstGeom prst="line">
              <a:avLst/>
            </a:prstGeom>
            <a:ln w="19050">
              <a:solidFill>
                <a:srgbClr val="966138"/>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5E9A896-99D0-4992-9C3C-19B00BDA7FC2}"/>
                </a:ext>
              </a:extLst>
            </p:cNvPr>
            <p:cNvSpPr/>
            <p:nvPr/>
          </p:nvSpPr>
          <p:spPr>
            <a:xfrm>
              <a:off x="5507664" y="5516773"/>
              <a:ext cx="369365" cy="375899"/>
            </a:xfrm>
            <a:prstGeom prst="rect">
              <a:avLst/>
            </a:prstGeom>
            <a:solidFill>
              <a:srgbClr val="F3AB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5</a:t>
              </a:r>
            </a:p>
          </p:txBody>
        </p:sp>
        <p:cxnSp>
          <p:nvCxnSpPr>
            <p:cNvPr id="48" name="Connector: Elbow 47">
              <a:extLst>
                <a:ext uri="{FF2B5EF4-FFF2-40B4-BE49-F238E27FC236}">
                  <a16:creationId xmlns:a16="http://schemas.microsoft.com/office/drawing/2014/main" id="{4643EEEE-714D-42D7-969D-CC8A21605D71}"/>
                </a:ext>
              </a:extLst>
            </p:cNvPr>
            <p:cNvCxnSpPr>
              <a:cxnSpLocks/>
              <a:endCxn id="47" idx="0"/>
            </p:cNvCxnSpPr>
            <p:nvPr/>
          </p:nvCxnSpPr>
          <p:spPr>
            <a:xfrm rot="5400000">
              <a:off x="5480124" y="5044886"/>
              <a:ext cx="684110" cy="259663"/>
            </a:xfrm>
            <a:prstGeom prst="bentConnector3">
              <a:avLst/>
            </a:prstGeom>
            <a:ln w="19050">
              <a:solidFill>
                <a:srgbClr val="F3AB1E"/>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D9605EBB-B905-4BD6-A940-12EA273FCDFD}"/>
                </a:ext>
              </a:extLst>
            </p:cNvPr>
            <p:cNvCxnSpPr>
              <a:cxnSpLocks/>
            </p:cNvCxnSpPr>
            <p:nvPr/>
          </p:nvCxnSpPr>
          <p:spPr>
            <a:xfrm rot="16200000" flipH="1">
              <a:off x="5871512" y="4953417"/>
              <a:ext cx="496163" cy="25465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BCD3E6A2-A970-4F1A-9E18-915674FA3AF7}"/>
                </a:ext>
              </a:extLst>
            </p:cNvPr>
            <p:cNvSpPr/>
            <p:nvPr/>
          </p:nvSpPr>
          <p:spPr>
            <a:xfrm>
              <a:off x="6062236" y="5328825"/>
              <a:ext cx="369365" cy="375899"/>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10</a:t>
              </a:r>
            </a:p>
          </p:txBody>
        </p:sp>
        <p:sp>
          <p:nvSpPr>
            <p:cNvPr id="51" name="Rectangle 50">
              <a:extLst>
                <a:ext uri="{FF2B5EF4-FFF2-40B4-BE49-F238E27FC236}">
                  <a16:creationId xmlns:a16="http://schemas.microsoft.com/office/drawing/2014/main" id="{25709BAE-8AF0-4B3D-8932-AD54156F2FA4}"/>
                </a:ext>
              </a:extLst>
            </p:cNvPr>
            <p:cNvSpPr/>
            <p:nvPr/>
          </p:nvSpPr>
          <p:spPr>
            <a:xfrm>
              <a:off x="8457134" y="5516773"/>
              <a:ext cx="369365" cy="375899"/>
            </a:xfrm>
            <a:prstGeom prst="rect">
              <a:avLst/>
            </a:prstGeom>
            <a:solidFill>
              <a:srgbClr val="F3AB1E"/>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7</a:t>
              </a:r>
            </a:p>
          </p:txBody>
        </p:sp>
        <p:cxnSp>
          <p:nvCxnSpPr>
            <p:cNvPr id="52" name="Connector: Elbow 51">
              <a:extLst>
                <a:ext uri="{FF2B5EF4-FFF2-40B4-BE49-F238E27FC236}">
                  <a16:creationId xmlns:a16="http://schemas.microsoft.com/office/drawing/2014/main" id="{537AF2F2-D040-43A9-A95B-410B74A837E9}"/>
                </a:ext>
              </a:extLst>
            </p:cNvPr>
            <p:cNvCxnSpPr>
              <a:cxnSpLocks/>
              <a:endCxn id="51" idx="0"/>
            </p:cNvCxnSpPr>
            <p:nvPr/>
          </p:nvCxnSpPr>
          <p:spPr>
            <a:xfrm rot="5400000">
              <a:off x="8429594" y="5044886"/>
              <a:ext cx="684110" cy="259663"/>
            </a:xfrm>
            <a:prstGeom prst="bentConnector3">
              <a:avLst/>
            </a:prstGeom>
            <a:ln w="19050">
              <a:solidFill>
                <a:srgbClr val="F3AB1E"/>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0E4094BE-BB2D-41E2-B80F-A829448D724D}"/>
                </a:ext>
              </a:extLst>
            </p:cNvPr>
            <p:cNvCxnSpPr>
              <a:cxnSpLocks/>
            </p:cNvCxnSpPr>
            <p:nvPr/>
          </p:nvCxnSpPr>
          <p:spPr>
            <a:xfrm rot="16200000" flipH="1">
              <a:off x="8820980" y="4953417"/>
              <a:ext cx="496163" cy="25465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4FD26DE-FE21-44F3-A6C3-40570314B1FC}"/>
                </a:ext>
              </a:extLst>
            </p:cNvPr>
            <p:cNvSpPr/>
            <p:nvPr/>
          </p:nvSpPr>
          <p:spPr>
            <a:xfrm>
              <a:off x="9012162" y="5328825"/>
              <a:ext cx="368909" cy="375435"/>
            </a:xfrm>
            <a:prstGeom prst="rect">
              <a:avLst/>
            </a:prstGeom>
            <a:solidFill>
              <a:srgbClr val="17639B"/>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5</a:t>
              </a:r>
            </a:p>
          </p:txBody>
        </p:sp>
        <p:cxnSp>
          <p:nvCxnSpPr>
            <p:cNvPr id="55" name="Connector: Elbow 54">
              <a:extLst>
                <a:ext uri="{FF2B5EF4-FFF2-40B4-BE49-F238E27FC236}">
                  <a16:creationId xmlns:a16="http://schemas.microsoft.com/office/drawing/2014/main" id="{43A65E01-CF40-4784-9D83-668B5BE29654}"/>
                </a:ext>
              </a:extLst>
            </p:cNvPr>
            <p:cNvCxnSpPr>
              <a:cxnSpLocks/>
            </p:cNvCxnSpPr>
            <p:nvPr/>
          </p:nvCxnSpPr>
          <p:spPr>
            <a:xfrm rot="16200000" flipH="1">
              <a:off x="7320293" y="4953417"/>
              <a:ext cx="496163" cy="254655"/>
            </a:xfrm>
            <a:prstGeom prst="bentConnector3">
              <a:avLst/>
            </a:prstGeom>
            <a:ln w="19050">
              <a:solidFill>
                <a:srgbClr val="19659B"/>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D3F7E69-165E-4281-B510-7733E13CDA1C}"/>
                </a:ext>
              </a:extLst>
            </p:cNvPr>
            <p:cNvSpPr/>
            <p:nvPr/>
          </p:nvSpPr>
          <p:spPr>
            <a:xfrm>
              <a:off x="7511019" y="5328825"/>
              <a:ext cx="369365" cy="375899"/>
            </a:xfrm>
            <a:prstGeom prst="rect">
              <a:avLst/>
            </a:prstGeom>
            <a:solidFill>
              <a:srgbClr val="17639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t>5</a:t>
              </a:r>
            </a:p>
          </p:txBody>
        </p:sp>
        <p:sp>
          <p:nvSpPr>
            <p:cNvPr id="14" name="Oval 13">
              <a:extLst>
                <a:ext uri="{FF2B5EF4-FFF2-40B4-BE49-F238E27FC236}">
                  <a16:creationId xmlns:a16="http://schemas.microsoft.com/office/drawing/2014/main" id="{27B7276F-3AA3-4B50-BED3-4D59832C29D8}"/>
                </a:ext>
              </a:extLst>
            </p:cNvPr>
            <p:cNvSpPr/>
            <p:nvPr/>
          </p:nvSpPr>
          <p:spPr>
            <a:xfrm>
              <a:off x="5537389" y="3972346"/>
              <a:ext cx="865684" cy="880997"/>
            </a:xfrm>
            <a:prstGeom prst="ellipse">
              <a:avLst/>
            </a:prstGeom>
            <a:solidFill>
              <a:schemeClr val="bg1"/>
            </a:solidFill>
            <a:ln w="19050">
              <a:solidFill>
                <a:srgbClr val="00B388"/>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00" spc="-150">
                  <a:solidFill>
                    <a:schemeClr val="bg1">
                      <a:lumMod val="50000"/>
                    </a:schemeClr>
                  </a:solidFill>
                </a:rPr>
                <a:t>2017</a:t>
              </a:r>
            </a:p>
          </p:txBody>
        </p:sp>
        <p:sp>
          <p:nvSpPr>
            <p:cNvPr id="16" name="Oval 15">
              <a:extLst>
                <a:ext uri="{FF2B5EF4-FFF2-40B4-BE49-F238E27FC236}">
                  <a16:creationId xmlns:a16="http://schemas.microsoft.com/office/drawing/2014/main" id="{7C2A5B4C-F4DA-46E9-BBB6-97FD5943E673}"/>
                </a:ext>
              </a:extLst>
            </p:cNvPr>
            <p:cNvSpPr/>
            <p:nvPr/>
          </p:nvSpPr>
          <p:spPr>
            <a:xfrm>
              <a:off x="7014701" y="3972346"/>
              <a:ext cx="865684" cy="880997"/>
            </a:xfrm>
            <a:prstGeom prst="ellipse">
              <a:avLst/>
            </a:prstGeom>
            <a:solidFill>
              <a:schemeClr val="bg1"/>
            </a:solidFill>
            <a:ln w="19050">
              <a:solidFill>
                <a:srgbClr val="00B388"/>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00" spc="-150">
                  <a:solidFill>
                    <a:schemeClr val="bg1">
                      <a:lumMod val="50000"/>
                    </a:schemeClr>
                  </a:solidFill>
                </a:rPr>
                <a:t>2018</a:t>
              </a:r>
            </a:p>
          </p:txBody>
        </p:sp>
        <p:sp>
          <p:nvSpPr>
            <p:cNvPr id="19" name="Oval 18">
              <a:extLst>
                <a:ext uri="{FF2B5EF4-FFF2-40B4-BE49-F238E27FC236}">
                  <a16:creationId xmlns:a16="http://schemas.microsoft.com/office/drawing/2014/main" id="{03C450E4-4F4B-49B8-B839-34DCBEBE76B5}"/>
                </a:ext>
              </a:extLst>
            </p:cNvPr>
            <p:cNvSpPr/>
            <p:nvPr/>
          </p:nvSpPr>
          <p:spPr>
            <a:xfrm>
              <a:off x="8490506" y="3975075"/>
              <a:ext cx="865684" cy="880997"/>
            </a:xfrm>
            <a:prstGeom prst="ellipse">
              <a:avLst/>
            </a:prstGeom>
            <a:solidFill>
              <a:schemeClr val="bg1"/>
            </a:solidFill>
            <a:ln w="19050">
              <a:solidFill>
                <a:srgbClr val="00B388"/>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00" spc="-150">
                  <a:solidFill>
                    <a:schemeClr val="bg1">
                      <a:lumMod val="50000"/>
                    </a:schemeClr>
                  </a:solidFill>
                </a:rPr>
                <a:t>2019</a:t>
              </a:r>
            </a:p>
          </p:txBody>
        </p:sp>
        <p:sp>
          <p:nvSpPr>
            <p:cNvPr id="20" name="Rectangle 19">
              <a:extLst>
                <a:ext uri="{FF2B5EF4-FFF2-40B4-BE49-F238E27FC236}">
                  <a16:creationId xmlns:a16="http://schemas.microsoft.com/office/drawing/2014/main" id="{AF806C93-8756-4F1C-B19C-DAF9F6DF58AD}"/>
                </a:ext>
              </a:extLst>
            </p:cNvPr>
            <p:cNvSpPr/>
            <p:nvPr/>
          </p:nvSpPr>
          <p:spPr>
            <a:xfrm>
              <a:off x="8306677" y="2760009"/>
              <a:ext cx="1227986" cy="992943"/>
            </a:xfrm>
            <a:prstGeom prst="rect">
              <a:avLst/>
            </a:prstGeom>
            <a:solidFill>
              <a:srgbClr val="966138"/>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375" b="1"/>
                <a:t>114</a:t>
              </a:r>
            </a:p>
          </p:txBody>
        </p:sp>
        <p:sp>
          <p:nvSpPr>
            <p:cNvPr id="70" name="Oval 69">
              <a:extLst>
                <a:ext uri="{FF2B5EF4-FFF2-40B4-BE49-F238E27FC236}">
                  <a16:creationId xmlns:a16="http://schemas.microsoft.com/office/drawing/2014/main" id="{FB7EAC53-577C-4444-A695-E8131963A317}"/>
                </a:ext>
              </a:extLst>
            </p:cNvPr>
            <p:cNvSpPr/>
            <p:nvPr/>
          </p:nvSpPr>
          <p:spPr>
            <a:xfrm>
              <a:off x="10200549" y="3972345"/>
              <a:ext cx="865684" cy="880997"/>
            </a:xfrm>
            <a:prstGeom prst="ellipse">
              <a:avLst/>
            </a:prstGeom>
            <a:solidFill>
              <a:schemeClr val="bg1"/>
            </a:solidFill>
            <a:ln w="19050">
              <a:solidFill>
                <a:srgbClr val="00B388"/>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00" spc="-150">
                  <a:solidFill>
                    <a:schemeClr val="bg1">
                      <a:lumMod val="50000"/>
                    </a:schemeClr>
                  </a:solidFill>
                </a:rPr>
                <a:t>2020</a:t>
              </a:r>
            </a:p>
          </p:txBody>
        </p:sp>
      </p:grpSp>
      <p:sp>
        <p:nvSpPr>
          <p:cNvPr id="76" name="Rectangle 75">
            <a:extLst>
              <a:ext uri="{FF2B5EF4-FFF2-40B4-BE49-F238E27FC236}">
                <a16:creationId xmlns:a16="http://schemas.microsoft.com/office/drawing/2014/main" id="{DE8A43D6-6498-431F-9D37-1925DFCE0BC4}"/>
              </a:ext>
            </a:extLst>
          </p:cNvPr>
          <p:cNvSpPr/>
          <p:nvPr/>
        </p:nvSpPr>
        <p:spPr>
          <a:xfrm>
            <a:off x="1132077" y="4472862"/>
            <a:ext cx="511566" cy="26094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effectLst>
                  <a:outerShdw blurRad="38100" dist="38100" dir="2700000" algn="tl">
                    <a:srgbClr val="000000">
                      <a:alpha val="43137"/>
                    </a:srgbClr>
                  </a:outerShdw>
                </a:effectLst>
              </a:rPr>
              <a:t>421</a:t>
            </a:r>
          </a:p>
        </p:txBody>
      </p:sp>
      <p:sp>
        <p:nvSpPr>
          <p:cNvPr id="77" name="Rectangle 76">
            <a:extLst>
              <a:ext uri="{FF2B5EF4-FFF2-40B4-BE49-F238E27FC236}">
                <a16:creationId xmlns:a16="http://schemas.microsoft.com/office/drawing/2014/main" id="{35D3436C-6D24-4D44-AE1D-278E9AB6B429}"/>
              </a:ext>
            </a:extLst>
          </p:cNvPr>
          <p:cNvSpPr/>
          <p:nvPr/>
        </p:nvSpPr>
        <p:spPr>
          <a:xfrm>
            <a:off x="3589229" y="4479099"/>
            <a:ext cx="511566" cy="26094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effectLst>
                  <a:outerShdw blurRad="38100" dist="38100" dir="2700000" algn="tl">
                    <a:srgbClr val="000000">
                      <a:alpha val="43137"/>
                    </a:srgbClr>
                  </a:outerShdw>
                </a:effectLst>
              </a:rPr>
              <a:t>19</a:t>
            </a:r>
          </a:p>
        </p:txBody>
      </p:sp>
      <p:sp>
        <p:nvSpPr>
          <p:cNvPr id="78" name="Rectangle 77">
            <a:extLst>
              <a:ext uri="{FF2B5EF4-FFF2-40B4-BE49-F238E27FC236}">
                <a16:creationId xmlns:a16="http://schemas.microsoft.com/office/drawing/2014/main" id="{696B1589-87B3-4FB9-85FE-418959BCB490}"/>
              </a:ext>
            </a:extLst>
          </p:cNvPr>
          <p:cNvSpPr/>
          <p:nvPr/>
        </p:nvSpPr>
        <p:spPr>
          <a:xfrm>
            <a:off x="5442310" y="4479099"/>
            <a:ext cx="511566" cy="26094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effectLst>
                  <a:outerShdw blurRad="38100" dist="38100" dir="2700000" algn="tl">
                    <a:srgbClr val="000000">
                      <a:alpha val="43137"/>
                    </a:srgbClr>
                  </a:outerShdw>
                </a:effectLst>
              </a:rPr>
              <a:t>37</a:t>
            </a:r>
          </a:p>
        </p:txBody>
      </p:sp>
      <p:sp>
        <p:nvSpPr>
          <p:cNvPr id="18" name="TextBox 17">
            <a:extLst>
              <a:ext uri="{FF2B5EF4-FFF2-40B4-BE49-F238E27FC236}">
                <a16:creationId xmlns:a16="http://schemas.microsoft.com/office/drawing/2014/main" id="{A44387AF-2C37-43F3-85F1-83FA50CA366B}"/>
              </a:ext>
            </a:extLst>
          </p:cNvPr>
          <p:cNvSpPr txBox="1"/>
          <p:nvPr/>
        </p:nvSpPr>
        <p:spPr>
          <a:xfrm>
            <a:off x="7968669" y="4822998"/>
            <a:ext cx="1249632" cy="202674"/>
          </a:xfrm>
          <a:prstGeom prst="rect">
            <a:avLst/>
          </a:prstGeom>
          <a:noFill/>
        </p:spPr>
        <p:txBody>
          <a:bodyPr wrap="square" lIns="0" rIns="0" rtlCol="0">
            <a:noAutofit/>
          </a:bodyPr>
          <a:lstStyle/>
          <a:p>
            <a:pPr algn="ctr"/>
            <a:r>
              <a:rPr lang="en-US" sz="750" i="1"/>
              <a:t>As of 12/7/2020</a:t>
            </a:r>
          </a:p>
        </p:txBody>
      </p:sp>
      <p:grpSp>
        <p:nvGrpSpPr>
          <p:cNvPr id="3" name="Group 2">
            <a:extLst>
              <a:ext uri="{FF2B5EF4-FFF2-40B4-BE49-F238E27FC236}">
                <a16:creationId xmlns:a16="http://schemas.microsoft.com/office/drawing/2014/main" id="{F35CD950-A1C0-4133-A6CB-ECD749F98AAB}"/>
              </a:ext>
            </a:extLst>
          </p:cNvPr>
          <p:cNvGrpSpPr/>
          <p:nvPr/>
        </p:nvGrpSpPr>
        <p:grpSpPr>
          <a:xfrm>
            <a:off x="5442309" y="4441814"/>
            <a:ext cx="526846" cy="308283"/>
            <a:chOff x="6947963" y="4852505"/>
            <a:chExt cx="526846" cy="308283"/>
          </a:xfrm>
        </p:grpSpPr>
        <p:sp>
          <p:nvSpPr>
            <p:cNvPr id="73" name="Rectangle 72">
              <a:extLst>
                <a:ext uri="{FF2B5EF4-FFF2-40B4-BE49-F238E27FC236}">
                  <a16:creationId xmlns:a16="http://schemas.microsoft.com/office/drawing/2014/main" id="{73186D84-9F0A-4660-ADD7-3F8504959DDE}"/>
                </a:ext>
              </a:extLst>
            </p:cNvPr>
            <p:cNvSpPr/>
            <p:nvPr/>
          </p:nvSpPr>
          <p:spPr>
            <a:xfrm>
              <a:off x="6949800" y="4852505"/>
              <a:ext cx="525009" cy="308283"/>
            </a:xfrm>
            <a:prstGeom prst="rect">
              <a:avLst/>
            </a:prstGeom>
            <a:solidFill>
              <a:srgbClr val="17639B"/>
            </a:solidFill>
            <a:ln w="19050">
              <a:solidFill>
                <a:schemeClr val="bg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a:extLst>
                <a:ext uri="{FF2B5EF4-FFF2-40B4-BE49-F238E27FC236}">
                  <a16:creationId xmlns:a16="http://schemas.microsoft.com/office/drawing/2014/main" id="{F4CC412A-7E1B-4A8A-8A80-03BD4316BF00}"/>
                </a:ext>
              </a:extLst>
            </p:cNvPr>
            <p:cNvSpPr/>
            <p:nvPr/>
          </p:nvSpPr>
          <p:spPr>
            <a:xfrm>
              <a:off x="6947963" y="4882569"/>
              <a:ext cx="511566" cy="26094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a:effectLst>
                    <a:outerShdw blurRad="38100" dist="38100" dir="2700000" algn="tl">
                      <a:srgbClr val="000000">
                        <a:alpha val="43137"/>
                      </a:srgbClr>
                    </a:outerShdw>
                  </a:effectLst>
                </a:rPr>
                <a:t>40</a:t>
              </a:r>
            </a:p>
          </p:txBody>
        </p:sp>
      </p:grpSp>
    </p:spTree>
    <p:extLst>
      <p:ext uri="{BB962C8B-B14F-4D97-AF65-F5344CB8AC3E}">
        <p14:creationId xmlns:p14="http://schemas.microsoft.com/office/powerpoint/2010/main" val="341188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11F91F-570B-4375-830A-C7A14D1F3D3D}"/>
              </a:ext>
            </a:extLst>
          </p:cNvPr>
          <p:cNvGrpSpPr/>
          <p:nvPr/>
        </p:nvGrpSpPr>
        <p:grpSpPr>
          <a:xfrm>
            <a:off x="109622" y="716367"/>
            <a:ext cx="8924756" cy="3997654"/>
            <a:chOff x="386861" y="666007"/>
            <a:chExt cx="8965000" cy="3865802"/>
          </a:xfrm>
        </p:grpSpPr>
        <p:grpSp>
          <p:nvGrpSpPr>
            <p:cNvPr id="5" name="Group 4">
              <a:extLst>
                <a:ext uri="{FF2B5EF4-FFF2-40B4-BE49-F238E27FC236}">
                  <a16:creationId xmlns:a16="http://schemas.microsoft.com/office/drawing/2014/main" id="{5B910C42-0536-4EE4-B0E3-FD6623BD677F}"/>
                </a:ext>
              </a:extLst>
            </p:cNvPr>
            <p:cNvGrpSpPr/>
            <p:nvPr/>
          </p:nvGrpSpPr>
          <p:grpSpPr>
            <a:xfrm>
              <a:off x="386861" y="666007"/>
              <a:ext cx="8965000" cy="2109103"/>
              <a:chOff x="612949" y="1443590"/>
              <a:chExt cx="10661082" cy="2508122"/>
            </a:xfrm>
          </p:grpSpPr>
          <p:pic>
            <p:nvPicPr>
              <p:cNvPr id="6146" name="E438B2D4-7292-46C2-964B-626BCFBE3736">
                <a:extLst>
                  <a:ext uri="{FF2B5EF4-FFF2-40B4-BE49-F238E27FC236}">
                    <a16:creationId xmlns:a16="http://schemas.microsoft.com/office/drawing/2014/main" id="{DB36A592-75B1-4BC0-94F1-6567B60F72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2949" y="1443592"/>
                <a:ext cx="2828740" cy="250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B5116D71-2F7A-4A7E-8E36-61D917FAAE68">
                <a:extLst>
                  <a:ext uri="{FF2B5EF4-FFF2-40B4-BE49-F238E27FC236}">
                    <a16:creationId xmlns:a16="http://schemas.microsoft.com/office/drawing/2014/main" id="{953F33A0-8DF7-48F4-824E-BE3A924556D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82760" y="1443591"/>
                <a:ext cx="2452932" cy="250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in a room&#10;&#10;Description automatically generated">
                <a:extLst>
                  <a:ext uri="{FF2B5EF4-FFF2-40B4-BE49-F238E27FC236}">
                    <a16:creationId xmlns:a16="http://schemas.microsoft.com/office/drawing/2014/main" id="{7439B931-C3CA-4264-8802-CA468B38E7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98691" y="1443590"/>
                <a:ext cx="2875340" cy="2508121"/>
              </a:xfrm>
              <a:prstGeom prst="rect">
                <a:avLst/>
              </a:prstGeom>
            </p:spPr>
          </p:pic>
        </p:grpSp>
        <p:pic>
          <p:nvPicPr>
            <p:cNvPr id="6149" name="Picture 5">
              <a:extLst>
                <a:ext uri="{FF2B5EF4-FFF2-40B4-BE49-F238E27FC236}">
                  <a16:creationId xmlns:a16="http://schemas.microsoft.com/office/drawing/2014/main" id="{FE0BBDC2-E7A8-4078-868F-4C706753C9E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86862" y="2802124"/>
              <a:ext cx="2528052" cy="172968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C034955C-8EA6-4906-AEEC-57533C6DDB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52843" y="2800405"/>
              <a:ext cx="2307469" cy="1731403"/>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a:extLst>
                <a:ext uri="{FF2B5EF4-FFF2-40B4-BE49-F238E27FC236}">
                  <a16:creationId xmlns:a16="http://schemas.microsoft.com/office/drawing/2014/main" id="{B77A8777-BC19-401A-8BDC-930FF83526C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98242" y="2800405"/>
              <a:ext cx="2307470" cy="1731404"/>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a:extLst>
                <a:ext uri="{FF2B5EF4-FFF2-40B4-BE49-F238E27FC236}">
                  <a16:creationId xmlns:a16="http://schemas.microsoft.com/office/drawing/2014/main" id="{8C1DED67-1C58-4847-A1B3-56E0E74187E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643640" y="2800405"/>
              <a:ext cx="1708221" cy="1731404"/>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a:extLst>
                <a:ext uri="{FF2B5EF4-FFF2-40B4-BE49-F238E27FC236}">
                  <a16:creationId xmlns:a16="http://schemas.microsoft.com/office/drawing/2014/main" id="{E57AE265-69F2-4F0C-9790-865FB6FCA14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898572" y="666010"/>
              <a:ext cx="1999622" cy="210906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F468ABC0-707B-4F3F-8915-4C53391A585A}"/>
              </a:ext>
            </a:extLst>
          </p:cNvPr>
          <p:cNvSpPr/>
          <p:nvPr/>
        </p:nvSpPr>
        <p:spPr>
          <a:xfrm>
            <a:off x="274322" y="278023"/>
            <a:ext cx="6809676" cy="400110"/>
          </a:xfrm>
          <a:prstGeom prst="rect">
            <a:avLst/>
          </a:prstGeom>
        </p:spPr>
        <p:txBody>
          <a:bodyPr wrap="square">
            <a:spAutoFit/>
          </a:bodyPr>
          <a:lstStyle/>
          <a:p>
            <a:pPr eaLnBrk="1" hangingPunct="1">
              <a:spcBef>
                <a:spcPts val="179"/>
              </a:spcBef>
              <a:spcAft>
                <a:spcPts val="179"/>
              </a:spcAft>
              <a:defRPr/>
            </a:pPr>
            <a:r>
              <a:rPr lang="en-US" altLang="en-US" sz="2000" b="1">
                <a:solidFill>
                  <a:srgbClr val="005AA0"/>
                </a:solidFill>
                <a:latin typeface="+mj-lt"/>
                <a:ea typeface="Adobe Gothic Std B" charset="0"/>
              </a:rPr>
              <a:t>PMPU Community Discussions</a:t>
            </a:r>
          </a:p>
        </p:txBody>
      </p:sp>
    </p:spTree>
    <p:extLst>
      <p:ext uri="{BB962C8B-B14F-4D97-AF65-F5344CB8AC3E}">
        <p14:creationId xmlns:p14="http://schemas.microsoft.com/office/powerpoint/2010/main" val="282334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PortOfSanDiego_Project03_SG01">
  <a:themeElements>
    <a:clrScheme name="Custom 176">
      <a:dk1>
        <a:sysClr val="windowText" lastClr="000000"/>
      </a:dk1>
      <a:lt1>
        <a:sysClr val="window" lastClr="FFFFFF"/>
      </a:lt1>
      <a:dk2>
        <a:srgbClr val="A39B9D"/>
      </a:dk2>
      <a:lt2>
        <a:srgbClr val="E7E5E5"/>
      </a:lt2>
      <a:accent1>
        <a:srgbClr val="00B388"/>
      </a:accent1>
      <a:accent2>
        <a:srgbClr val="006298"/>
      </a:accent2>
      <a:accent3>
        <a:srgbClr val="F2A900"/>
      </a:accent3>
      <a:accent4>
        <a:srgbClr val="946037"/>
      </a:accent4>
      <a:accent5>
        <a:srgbClr val="002D72"/>
      </a:accent5>
      <a:accent6>
        <a:srgbClr val="F7ECE0"/>
      </a:accent6>
      <a:hlink>
        <a:srgbClr val="00B388"/>
      </a:hlink>
      <a:folHlink>
        <a:srgbClr val="0062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D6D4D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defRPr dirty="0" err="1" smtClean="0"/>
        </a:defPPr>
      </a:lstStyle>
    </a:txDef>
  </a:objectDefaults>
  <a:extraClrSchemeLst/>
  <a:custClrLst>
    <a:custClr name="Tideland Teal Bright">
      <a:srgbClr val="28BCB6"/>
    </a:custClr>
    <a:custClr name="Tideland Teal Dark">
      <a:srgbClr val="00976A"/>
    </a:custClr>
    <a:custClr name="Fathom Blue Bright">
      <a:srgbClr val="008BCA"/>
    </a:custClr>
    <a:custClr name="Fathom Blue Dark">
      <a:srgbClr val="003066"/>
    </a:custClr>
    <a:custClr name="Sunset Yellow Bright">
      <a:srgbClr val="FFD500"/>
    </a:custClr>
    <a:custClr name="Sunset Yellow Dark">
      <a:srgbClr val="F78D1E"/>
    </a:custClr>
    <a:custClr name="Rich Earth Bright">
      <a:srgbClr val="D6A77B"/>
    </a:custClr>
    <a:custClr name="Rich Earth Dark">
      <a:srgbClr val="613728"/>
    </a:custClr>
    <a:custClr name="Deep Water Bright">
      <a:srgbClr val="005AA0"/>
    </a:custClr>
    <a:custClr name="Deep Water Dark">
      <a:srgbClr val="05003F"/>
    </a:custClr>
    <a:custClr name="Warm Sand Bright">
      <a:srgbClr val="FFFDED"/>
    </a:custClr>
    <a:custClr name="Warm Sand Dark">
      <a:srgbClr val="F2DFCA"/>
    </a:custClr>
    <a:custClr name="Morning Clay Bright">
      <a:srgbClr val="D6D4D6"/>
    </a:custClr>
    <a:custClr name="Morning Clay Dark">
      <a:srgbClr val="787072"/>
    </a:custClr>
  </a:custClrLst>
  <a:extLst>
    <a:ext uri="{05A4C25C-085E-4340-85A3-A5531E510DB2}">
      <thm15:themeFamily xmlns:thm15="http://schemas.microsoft.com/office/thememl/2012/main" name="PortOfSanDiego_Project03_SG01" id="{156EB0CB-BB2F-4DFD-A335-81B70D14606D}" vid="{C0204EF3-2C96-4D39-9F07-D9F41D68D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2B13CAB37014489DBE87CAE4FE7BBF" ma:contentTypeVersion="15" ma:contentTypeDescription="Create a new document." ma:contentTypeScope="" ma:versionID="cf90342673adf2933458e77c97e17bfa">
  <xsd:schema xmlns:xsd="http://www.w3.org/2001/XMLSchema" xmlns:xs="http://www.w3.org/2001/XMLSchema" xmlns:p="http://schemas.microsoft.com/office/2006/metadata/properties" xmlns:ns2="adceb9d2-f655-4130-bf1a-4f3d6e540dc8" xmlns:ns3="78fb07ea-aebc-4ac7-96f8-e0f7fabba463" targetNamespace="http://schemas.microsoft.com/office/2006/metadata/properties" ma:root="true" ma:fieldsID="737f83732e1b45e2b2fbae0e8204a336" ns2:_="" ns3:_="">
    <xsd:import namespace="adceb9d2-f655-4130-bf1a-4f3d6e540dc8"/>
    <xsd:import namespace="78fb07ea-aebc-4ac7-96f8-e0f7fabba4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eb9d2-f655-4130-bf1a-4f3d6e540d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fb07ea-aebc-4ac7-96f8-e0f7fabba4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DD068-7123-4211-A5FD-BBF94E3740C5}">
  <ds:schemaRefs>
    <ds:schemaRef ds:uri="http://schemas.microsoft.com/office/2006/metadata/properties"/>
    <ds:schemaRef ds:uri="http://purl.org/dc/terms/"/>
    <ds:schemaRef ds:uri="http://schemas.openxmlformats.org/package/2006/metadata/core-properties"/>
    <ds:schemaRef ds:uri="http://purl.org/dc/dcmitype/"/>
    <ds:schemaRef ds:uri="78fb07ea-aebc-4ac7-96f8-e0f7fabba463"/>
    <ds:schemaRef ds:uri="http://schemas.microsoft.com/office/2006/documentManagement/types"/>
    <ds:schemaRef ds:uri="http://purl.org/dc/elements/1.1/"/>
    <ds:schemaRef ds:uri="http://schemas.microsoft.com/office/infopath/2007/PartnerControls"/>
    <ds:schemaRef ds:uri="adceb9d2-f655-4130-bf1a-4f3d6e540dc8"/>
    <ds:schemaRef ds:uri="http://www.w3.org/XML/1998/namespace"/>
  </ds:schemaRefs>
</ds:datastoreItem>
</file>

<file path=customXml/itemProps2.xml><?xml version="1.0" encoding="utf-8"?>
<ds:datastoreItem xmlns:ds="http://schemas.openxmlformats.org/officeDocument/2006/customXml" ds:itemID="{F007B80B-6512-48D9-9D01-E61141DB20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eb9d2-f655-4130-bf1a-4f3d6e540dc8"/>
    <ds:schemaRef ds:uri="78fb07ea-aebc-4ac7-96f8-e0f7fabba4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5D5A20-4660-4F9D-AB45-7BD393C985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TotalTime>
  <Words>3131</Words>
  <Application>Microsoft Office PowerPoint</Application>
  <PresentationFormat>On-screen Show (16:9)</PresentationFormat>
  <Paragraphs>785</Paragraphs>
  <Slides>61</Slides>
  <Notes>53</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3_PortOfSanDiego_Project03_SG01</vt:lpstr>
      <vt:lpstr>PowerPoint Presentation</vt:lpstr>
      <vt:lpstr>PowerPoint Presentation</vt:lpstr>
      <vt:lpstr>PowerPoint Presentation</vt:lpstr>
      <vt:lpstr>PowerPoint Presentation</vt:lpstr>
      <vt:lpstr>Board of Port Commissioners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1998 North Embarcadero Alliance Visionary Plan –   Maximum Building Heights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Board of Port Commissioners </vt:lpstr>
    </vt:vector>
  </TitlesOfParts>
  <Company>SDUPD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Ortiz</dc:creator>
  <cp:lastModifiedBy>Lily Tsukayama</cp:lastModifiedBy>
  <cp:revision>4</cp:revision>
  <cp:lastPrinted>2020-10-09T03:02:11Z</cp:lastPrinted>
  <dcterms:created xsi:type="dcterms:W3CDTF">2016-04-04T21:41:08Z</dcterms:created>
  <dcterms:modified xsi:type="dcterms:W3CDTF">2025-11-06T00:18:13Z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0x010100172B13CAB37014489DBE87CAE4FE7BBF</vt:lpwstr>
  </property>
</Properties>
</file>